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
  </p:notesMasterIdLst>
  <p:sldIdLst>
    <p:sldId id="256" r:id="rId2"/>
    <p:sldId id="259" r:id="rId3"/>
    <p:sldId id="260" r:id="rId4"/>
    <p:sldId id="257" r:id="rId5"/>
    <p:sldId id="261" r:id="rId6"/>
    <p:sldId id="262" r:id="rId7"/>
    <p:sldId id="265" r:id="rId8"/>
    <p:sldId id="263"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0" autoAdjust="0"/>
    <p:restoredTop sz="82721" autoAdjust="0"/>
  </p:normalViewPr>
  <p:slideViewPr>
    <p:cSldViewPr snapToGrid="0">
      <p:cViewPr varScale="1">
        <p:scale>
          <a:sx n="75" d="100"/>
          <a:sy n="75" d="100"/>
        </p:scale>
        <p:origin x="2072"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C781C9-C9AA-4CD1-A8BA-3585C33F98B0}" type="datetimeFigureOut">
              <a:rPr lang="en-US" smtClean="0"/>
              <a:t>6/13/16</a:t>
            </a:fld>
            <a:endParaRPr lang="en-US"/>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72AD94-A715-467A-B283-029BD2293DDB}" type="slidenum">
              <a:rPr lang="en-US" smtClean="0"/>
              <a:t>‹#›</a:t>
            </a:fld>
            <a:endParaRPr lang="en-US"/>
          </a:p>
        </p:txBody>
      </p:sp>
    </p:spTree>
    <p:extLst>
      <p:ext uri="{BB962C8B-B14F-4D97-AF65-F5344CB8AC3E}">
        <p14:creationId xmlns:p14="http://schemas.microsoft.com/office/powerpoint/2010/main" val="2795420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In</a:t>
            </a:r>
            <a:r>
              <a:rPr lang="en-US" baseline="0" dirty="0" smtClean="0"/>
              <a:t> context of a bigger telematics solution, data is send from many cars to a gateway which is connected to IBM InfoSphere Streams.</a:t>
            </a:r>
            <a:br>
              <a:rPr lang="en-US" baseline="0" dirty="0" smtClean="0"/>
            </a:br>
            <a:r>
              <a:rPr lang="en-US" baseline="0" dirty="0" smtClean="0"/>
              <a:t>Streams is able to </a:t>
            </a:r>
            <a:r>
              <a:rPr lang="en-US" baseline="0" dirty="0" err="1" smtClean="0"/>
              <a:t>to</a:t>
            </a:r>
            <a:r>
              <a:rPr lang="en-US" baseline="0" dirty="0" smtClean="0"/>
              <a:t> </a:t>
            </a:r>
            <a:r>
              <a:rPr lang="en-US" baseline="0" dirty="0" err="1" smtClean="0"/>
              <a:t>realtime</a:t>
            </a:r>
            <a:r>
              <a:rPr lang="en-US" baseline="0" dirty="0" smtClean="0"/>
              <a:t> analytics and filter data.</a:t>
            </a:r>
            <a:br>
              <a:rPr lang="en-US" baseline="0" dirty="0" smtClean="0"/>
            </a:br>
            <a:r>
              <a:rPr lang="en-US" baseline="0" dirty="0" smtClean="0"/>
              <a:t>All data is written to IBM BigInsights to do further analytics, but part of the data (speed, location) is sent to Cloudant for </a:t>
            </a:r>
            <a:r>
              <a:rPr lang="en-US" baseline="0" dirty="0" err="1" smtClean="0"/>
              <a:t>realtime</a:t>
            </a:r>
            <a:r>
              <a:rPr lang="en-US" baseline="0" dirty="0" smtClean="0"/>
              <a:t> access in a frontend.</a:t>
            </a:r>
            <a:br>
              <a:rPr lang="en-US" baseline="0" dirty="0" smtClean="0"/>
            </a:br>
            <a:r>
              <a:rPr lang="en-US" baseline="0" dirty="0" smtClean="0"/>
              <a:t/>
            </a:r>
            <a:br>
              <a:rPr lang="en-US" baseline="0" dirty="0" smtClean="0"/>
            </a:br>
            <a:r>
              <a:rPr lang="en-US" baseline="0" dirty="0" smtClean="0"/>
              <a:t>In case of an accident InfoSphere Streams can sent additional data to Cloudants semi-structured data store (e.g. “Airbag deployed”, “Emergency Break”, …) and also send an event (SMS, Push, …) to the car holder, manufacturer or leasing company. This person can then inspect the event in </a:t>
            </a:r>
            <a:r>
              <a:rPr lang="en-US" baseline="0" dirty="0" err="1" smtClean="0"/>
              <a:t>realtime</a:t>
            </a:r>
            <a:r>
              <a:rPr lang="en-US" baseline="0" dirty="0" smtClean="0"/>
              <a:t> in the frontend based on Cloudant to see more details.</a:t>
            </a:r>
            <a:endParaRPr lang="en-US" dirty="0"/>
          </a:p>
        </p:txBody>
      </p:sp>
      <p:sp>
        <p:nvSpPr>
          <p:cNvPr id="4" name="Foliennummernplatzhalter 3"/>
          <p:cNvSpPr>
            <a:spLocks noGrp="1"/>
          </p:cNvSpPr>
          <p:nvPr>
            <p:ph type="sldNum" sz="quarter" idx="10"/>
          </p:nvPr>
        </p:nvSpPr>
        <p:spPr/>
        <p:txBody>
          <a:bodyPr/>
          <a:lstStyle/>
          <a:p>
            <a:fld id="{1172AD94-A715-467A-B283-029BD2293DDB}" type="slidenum">
              <a:rPr lang="en-US" smtClean="0"/>
              <a:t>2</a:t>
            </a:fld>
            <a:endParaRPr lang="en-US"/>
          </a:p>
        </p:txBody>
      </p:sp>
    </p:spTree>
    <p:extLst>
      <p:ext uri="{BB962C8B-B14F-4D97-AF65-F5344CB8AC3E}">
        <p14:creationId xmlns:p14="http://schemas.microsoft.com/office/powerpoint/2010/main" val="32319128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4" name="Picture 8" descr="ibm_sp_lockup_western-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875" y="511175"/>
            <a:ext cx="1060450"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Line 4"/>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 name="Rectangle 6"/>
          <p:cNvSpPr>
            <a:spLocks noChangeArrowheads="1"/>
          </p:cNvSpPr>
          <p:nvPr/>
        </p:nvSpPr>
        <p:spPr bwMode="black">
          <a:xfrm>
            <a:off x="5946775" y="6481763"/>
            <a:ext cx="305435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sz="900"/>
              <a:t>© 2014 IBM Corporation</a:t>
            </a:r>
          </a:p>
        </p:txBody>
      </p:sp>
      <p:pic>
        <p:nvPicPr>
          <p:cNvPr id="7" name="Picture 12" descr="BDA_PPT_color_4x3_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8" y="3683000"/>
            <a:ext cx="8631237"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5" descr="Information Managemen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5900" y="636588"/>
            <a:ext cx="2016125" cy="26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7" descr="cloudant_logo_2012_retin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5438" y="969963"/>
            <a:ext cx="34671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4" name="Rectangle 2"/>
          <p:cNvSpPr>
            <a:spLocks noGrp="1" noChangeArrowheads="1"/>
          </p:cNvSpPr>
          <p:nvPr>
            <p:ph type="ctrTitle"/>
          </p:nvPr>
        </p:nvSpPr>
        <p:spPr>
          <a:xfrm>
            <a:off x="227013" y="2343150"/>
            <a:ext cx="8181975" cy="1077913"/>
          </a:xfrm>
        </p:spPr>
        <p:txBody>
          <a:bodyPr anchor="b"/>
          <a:lstStyle>
            <a:lvl1pPr>
              <a:defRPr sz="3500">
                <a:solidFill>
                  <a:srgbClr val="00B0F0"/>
                </a:solidFill>
              </a:defRPr>
            </a:lvl1pPr>
          </a:lstStyle>
          <a:p>
            <a:pPr lvl="0"/>
            <a:r>
              <a:rPr lang="de-DE" altLang="en-US" noProof="0" dirty="0" smtClean="0"/>
              <a:t>Titelmasterformat durch Klicken bearbeiten</a:t>
            </a:r>
            <a:endParaRPr lang="en-US" altLang="en-US" noProof="0" dirty="0" smtClean="0"/>
          </a:p>
        </p:txBody>
      </p:sp>
      <p:sp>
        <p:nvSpPr>
          <p:cNvPr id="28677" name="Rectangle 5"/>
          <p:cNvSpPr>
            <a:spLocks noGrp="1" noChangeArrowheads="1"/>
          </p:cNvSpPr>
          <p:nvPr>
            <p:ph type="subTitle" sz="quarter" idx="1"/>
          </p:nvPr>
        </p:nvSpPr>
        <p:spPr>
          <a:xfrm>
            <a:off x="249238" y="917575"/>
            <a:ext cx="4805362" cy="492125"/>
          </a:xfrm>
        </p:spPr>
        <p:txBody>
          <a:bodyPr anchor="b"/>
          <a:lstStyle>
            <a:lvl1pPr marL="0" indent="0">
              <a:buFont typeface="Wingdings" pitchFamily="2" charset="2"/>
              <a:buNone/>
              <a:defRPr sz="1100"/>
            </a:lvl1pPr>
          </a:lstStyle>
          <a:p>
            <a:pPr lvl="0"/>
            <a:r>
              <a:rPr lang="de-DE" altLang="en-US" noProof="0" smtClean="0"/>
              <a:t>Formatvorlage des Untertitelmasters durch Klicken bearbeiten</a:t>
            </a:r>
            <a:endParaRPr lang="en-US" altLang="en-US" noProof="0" smtClean="0"/>
          </a:p>
        </p:txBody>
      </p:sp>
    </p:spTree>
    <p:extLst>
      <p:ext uri="{BB962C8B-B14F-4D97-AF65-F5344CB8AC3E}">
        <p14:creationId xmlns:p14="http://schemas.microsoft.com/office/powerpoint/2010/main" val="252268911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a:p>
        </p:txBody>
      </p:sp>
      <p:sp>
        <p:nvSpPr>
          <p:cNvPr id="3" name="Vertical Text Placehold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Tree>
    <p:extLst>
      <p:ext uri="{BB962C8B-B14F-4D97-AF65-F5344CB8AC3E}">
        <p14:creationId xmlns:p14="http://schemas.microsoft.com/office/powerpoint/2010/main" val="329936591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8" y="593725"/>
            <a:ext cx="2135187" cy="5775325"/>
          </a:xfrm>
        </p:spPr>
        <p:txBody>
          <a:bodyPr vert="eaVert"/>
          <a:lstStyle/>
          <a:p>
            <a:r>
              <a:rPr lang="de-DE" smtClean="0"/>
              <a:t>Titelmasterformat durch Klicken bearbeiten</a:t>
            </a:r>
            <a:endParaRPr lang="en-US"/>
          </a:p>
        </p:txBody>
      </p:sp>
      <p:sp>
        <p:nvSpPr>
          <p:cNvPr id="3" name="Vertical Text Placeholder 2"/>
          <p:cNvSpPr>
            <a:spLocks noGrp="1"/>
          </p:cNvSpPr>
          <p:nvPr>
            <p:ph type="body" orient="vert" idx="1"/>
          </p:nvPr>
        </p:nvSpPr>
        <p:spPr>
          <a:xfrm>
            <a:off x="265113" y="593725"/>
            <a:ext cx="6257925" cy="57753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Tree>
    <p:extLst>
      <p:ext uri="{BB962C8B-B14F-4D97-AF65-F5344CB8AC3E}">
        <p14:creationId xmlns:p14="http://schemas.microsoft.com/office/powerpoint/2010/main" val="171349762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3888" y="0"/>
            <a:ext cx="7886700" cy="6040120"/>
          </a:xfrm>
        </p:spPr>
        <p:txBody>
          <a:bodyPr anchor="ctr"/>
          <a:lstStyle>
            <a:lvl1pPr>
              <a:defRPr sz="6000"/>
            </a:lvl1pPr>
          </a:lstStyle>
          <a:p>
            <a:r>
              <a:rPr lang="de-DE" smtClean="0"/>
              <a:t>Titelmasterformat durch Klicken bearbeiten</a:t>
            </a:r>
            <a:endParaRPr lang="en-US"/>
          </a:p>
        </p:txBody>
      </p:sp>
      <p:pic>
        <p:nvPicPr>
          <p:cNvPr id="4" name="Picture 27" descr="IoT_2014_25323_Vorlag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 y="-794"/>
            <a:ext cx="9145588" cy="6859588"/>
          </a:xfrm>
          <a:prstGeom prst="rect">
            <a:avLst/>
          </a:prstGeom>
          <a:noFill/>
          <a:extLst>
            <a:ext uri="{909E8E84-426E-40dd-AFC4-6F175D3DCCD1}">
              <a14:hiddenFill xmlns:a14="http://schemas.microsoft.com/office/drawing/2010/main" xmlns="">
                <a:solidFill>
                  <a:srgbClr val="FFFFFF"/>
                </a:solidFill>
              </a14:hiddenFill>
            </a:ext>
          </a:extLst>
        </p:spPr>
      </p:pic>
      <p:sp>
        <p:nvSpPr>
          <p:cNvPr id="5" name="Datumsplatzhalter 2"/>
          <p:cNvSpPr>
            <a:spLocks noGrp="1"/>
          </p:cNvSpPr>
          <p:nvPr>
            <p:ph type="dt" sz="half" idx="2"/>
          </p:nvPr>
        </p:nvSpPr>
        <p:spPr>
          <a:xfrm>
            <a:off x="68961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4A81C1-260D-42E3-A21A-A2F821A03898}" type="datetimeFigureOut">
              <a:rPr lang="en-US" smtClean="0"/>
              <a:t>6/13/16</a:t>
            </a:fld>
            <a:endParaRPr lang="en-US"/>
          </a:p>
        </p:txBody>
      </p:sp>
      <p:sp>
        <p:nvSpPr>
          <p:cNvPr id="6" name="Foliennummernplatzhalter 3"/>
          <p:cNvSpPr>
            <a:spLocks noGrp="1"/>
          </p:cNvSpPr>
          <p:nvPr>
            <p:ph type="sldNum" sz="quarter" idx="4"/>
          </p:nvPr>
        </p:nvSpPr>
        <p:spPr>
          <a:xfrm>
            <a:off x="-14287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AB7FD8-A107-49ED-A0C2-01B38DC945E8}" type="slidenum">
              <a:rPr lang="en-US" smtClean="0"/>
              <a:t>‹#›</a:t>
            </a:fld>
            <a:endParaRPr lang="en-US"/>
          </a:p>
        </p:txBody>
      </p:sp>
    </p:spTree>
    <p:extLst>
      <p:ext uri="{BB962C8B-B14F-4D97-AF65-F5344CB8AC3E}">
        <p14:creationId xmlns:p14="http://schemas.microsoft.com/office/powerpoint/2010/main" val="11129238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265113" y="593725"/>
            <a:ext cx="8545512" cy="498475"/>
          </a:xfrm>
        </p:spPr>
        <p:txBody>
          <a:bodyPr/>
          <a:lstStyle>
            <a:lvl1pPr>
              <a:defRPr>
                <a:solidFill>
                  <a:srgbClr val="00B0F0"/>
                </a:solidFill>
              </a:defRPr>
            </a:lvl1pPr>
          </a:lstStyle>
          <a:p>
            <a:r>
              <a:rPr lang="de-DE" smtClean="0"/>
              <a:t>Titelmasterformat durch Klicken bearbeiten</a:t>
            </a:r>
            <a:endParaRPr lang="en-US"/>
          </a:p>
        </p:txBody>
      </p:sp>
      <p:sp>
        <p:nvSpPr>
          <p:cNvPr id="3" name="Content Placeholder 2"/>
          <p:cNvSpPr>
            <a:spLocks noGrp="1"/>
          </p:cNvSpPr>
          <p:nvPr>
            <p:ph idx="1"/>
          </p:nvPr>
        </p:nvSpPr>
        <p:spPr>
          <a:xfrm>
            <a:off x="266700" y="1397000"/>
            <a:ext cx="8542338" cy="497205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Tree>
    <p:extLst>
      <p:ext uri="{BB962C8B-B14F-4D97-AF65-F5344CB8AC3E}">
        <p14:creationId xmlns:p14="http://schemas.microsoft.com/office/powerpoint/2010/main" val="136758684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de-DE" smtClean="0"/>
              <a:t>Titelmasterformat durch Klicken bearbeiten</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 bearbeiten</a:t>
            </a:r>
          </a:p>
        </p:txBody>
      </p:sp>
    </p:spTree>
    <p:extLst>
      <p:ext uri="{BB962C8B-B14F-4D97-AF65-F5344CB8AC3E}">
        <p14:creationId xmlns:p14="http://schemas.microsoft.com/office/powerpoint/2010/main" val="29494207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a:p>
        </p:txBody>
      </p:sp>
      <p:sp>
        <p:nvSpPr>
          <p:cNvPr id="3" name="Content Placeholder 2"/>
          <p:cNvSpPr>
            <a:spLocks noGrp="1"/>
          </p:cNvSpPr>
          <p:nvPr>
            <p:ph sz="half" idx="1"/>
          </p:nvPr>
        </p:nvSpPr>
        <p:spPr>
          <a:xfrm>
            <a:off x="266700" y="1873250"/>
            <a:ext cx="4194175"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Content Placeholder 3"/>
          <p:cNvSpPr>
            <a:spLocks noGrp="1"/>
          </p:cNvSpPr>
          <p:nvPr>
            <p:ph sz="half" idx="2"/>
          </p:nvPr>
        </p:nvSpPr>
        <p:spPr>
          <a:xfrm>
            <a:off x="4613275" y="1873250"/>
            <a:ext cx="4195763"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Tree>
    <p:extLst>
      <p:ext uri="{BB962C8B-B14F-4D97-AF65-F5344CB8AC3E}">
        <p14:creationId xmlns:p14="http://schemas.microsoft.com/office/powerpoint/2010/main" val="32144016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Tree>
    <p:extLst>
      <p:ext uri="{BB962C8B-B14F-4D97-AF65-F5344CB8AC3E}">
        <p14:creationId xmlns:p14="http://schemas.microsoft.com/office/powerpoint/2010/main" val="32296640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a:p>
        </p:txBody>
      </p:sp>
    </p:spTree>
    <p:extLst>
      <p:ext uri="{BB962C8B-B14F-4D97-AF65-F5344CB8AC3E}">
        <p14:creationId xmlns:p14="http://schemas.microsoft.com/office/powerpoint/2010/main" val="54765947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5683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Tree>
    <p:extLst>
      <p:ext uri="{BB962C8B-B14F-4D97-AF65-F5344CB8AC3E}">
        <p14:creationId xmlns:p14="http://schemas.microsoft.com/office/powerpoint/2010/main" val="133697402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smtClean="0"/>
              <a:t>Bild durch Klicken auf Symbol hinzufügen</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Tree>
    <p:extLst>
      <p:ext uri="{BB962C8B-B14F-4D97-AF65-F5344CB8AC3E}">
        <p14:creationId xmlns:p14="http://schemas.microsoft.com/office/powerpoint/2010/main" val="143350968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65113" y="593725"/>
            <a:ext cx="8545512" cy="1004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de-DE" smtClean="0"/>
              <a:t>Titelmasterformat durch Klicken bearbeiten</a:t>
            </a:r>
            <a:endParaRPr lang="en-US" smtClean="0"/>
          </a:p>
        </p:txBody>
      </p:sp>
      <p:sp>
        <p:nvSpPr>
          <p:cNvPr id="1027" name="Rectangle 3"/>
          <p:cNvSpPr>
            <a:spLocks noGrp="1" noChangeArrowheads="1"/>
          </p:cNvSpPr>
          <p:nvPr>
            <p:ph type="body" idx="1"/>
          </p:nvPr>
        </p:nvSpPr>
        <p:spPr bwMode="auto">
          <a:xfrm>
            <a:off x="266700" y="1873250"/>
            <a:ext cx="8542338" cy="449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8" name="Line 4"/>
          <p:cNvSpPr>
            <a:spLocks noChangeShapeType="1"/>
          </p:cNvSpPr>
          <p:nvPr/>
        </p:nvSpPr>
        <p:spPr bwMode="auto">
          <a:xfrm>
            <a:off x="258763" y="549275"/>
            <a:ext cx="862012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9" name="Rectangle 6"/>
          <p:cNvSpPr>
            <a:spLocks noChangeArrowheads="1"/>
          </p:cNvSpPr>
          <p:nvPr/>
        </p:nvSpPr>
        <p:spPr bwMode="black">
          <a:xfrm>
            <a:off x="5934075" y="6481763"/>
            <a:ext cx="305435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sz="900"/>
              <a:t>© 2014 IBM Corporation</a:t>
            </a:r>
          </a:p>
        </p:txBody>
      </p:sp>
      <p:sp>
        <p:nvSpPr>
          <p:cNvPr id="1030" name="Rectangle 6"/>
          <p:cNvSpPr>
            <a:spLocks noChangeArrowheads="1"/>
          </p:cNvSpPr>
          <p:nvPr/>
        </p:nvSpPr>
        <p:spPr bwMode="auto">
          <a:xfrm>
            <a:off x="190500" y="6456363"/>
            <a:ext cx="552450" cy="247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FF012E5A-059A-4ECF-9BE3-EEACBF42EC7A}" type="slidenum">
              <a:rPr lang="en-US" sz="1000"/>
              <a:pPr eaLnBrk="1" hangingPunct="1"/>
              <a:t>‹#›</a:t>
            </a:fld>
            <a:endParaRPr lang="en-US" sz="1000"/>
          </a:p>
        </p:txBody>
      </p:sp>
      <p:pic>
        <p:nvPicPr>
          <p:cNvPr id="1031" name="Picture 7" descr="ibm_sp_lockup_western-0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89875" y="150813"/>
            <a:ext cx="1060450"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2" name="Picture 14" descr="Information Management"/>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5425" y="284163"/>
            <a:ext cx="2016125" cy="26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94375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ransition>
    <p:fade/>
  </p:transition>
  <p:txStyles>
    <p:titleStyle>
      <a:lvl1pPr algn="l" rtl="0" eaLnBrk="1" fontAlgn="base" hangingPunct="1">
        <a:spcBef>
          <a:spcPct val="0"/>
        </a:spcBef>
        <a:spcAft>
          <a:spcPct val="0"/>
        </a:spcAft>
        <a:defRPr sz="2200" b="1">
          <a:solidFill>
            <a:srgbClr val="0000FF"/>
          </a:solidFill>
          <a:latin typeface="+mj-lt"/>
          <a:ea typeface="MS PGothic" panose="020B0600070205080204" pitchFamily="34" charset="-128"/>
          <a:cs typeface="MS PGothic" charset="0"/>
        </a:defRPr>
      </a:lvl1pPr>
      <a:lvl2pPr algn="l" rtl="0" eaLnBrk="1" fontAlgn="base" hangingPunct="1">
        <a:spcBef>
          <a:spcPct val="0"/>
        </a:spcBef>
        <a:spcAft>
          <a:spcPct val="0"/>
        </a:spcAft>
        <a:defRPr sz="2200" b="1">
          <a:solidFill>
            <a:srgbClr val="0000FF"/>
          </a:solidFill>
          <a:latin typeface="Arial" pitchFamily="34" charset="0"/>
          <a:ea typeface="MS PGothic" panose="020B0600070205080204" pitchFamily="34" charset="-128"/>
          <a:cs typeface="MS PGothic" charset="0"/>
        </a:defRPr>
      </a:lvl2pPr>
      <a:lvl3pPr algn="l" rtl="0" eaLnBrk="1" fontAlgn="base" hangingPunct="1">
        <a:spcBef>
          <a:spcPct val="0"/>
        </a:spcBef>
        <a:spcAft>
          <a:spcPct val="0"/>
        </a:spcAft>
        <a:defRPr sz="2200" b="1">
          <a:solidFill>
            <a:srgbClr val="0000FF"/>
          </a:solidFill>
          <a:latin typeface="Arial" pitchFamily="34" charset="0"/>
          <a:ea typeface="MS PGothic" panose="020B0600070205080204" pitchFamily="34" charset="-128"/>
          <a:cs typeface="MS PGothic" charset="0"/>
        </a:defRPr>
      </a:lvl3pPr>
      <a:lvl4pPr algn="l" rtl="0" eaLnBrk="1" fontAlgn="base" hangingPunct="1">
        <a:spcBef>
          <a:spcPct val="0"/>
        </a:spcBef>
        <a:spcAft>
          <a:spcPct val="0"/>
        </a:spcAft>
        <a:defRPr sz="2200" b="1">
          <a:solidFill>
            <a:srgbClr val="0000FF"/>
          </a:solidFill>
          <a:latin typeface="Arial" pitchFamily="34" charset="0"/>
          <a:ea typeface="MS PGothic" panose="020B0600070205080204" pitchFamily="34" charset="-128"/>
          <a:cs typeface="MS PGothic" charset="0"/>
        </a:defRPr>
      </a:lvl4pPr>
      <a:lvl5pPr algn="l" rtl="0" eaLnBrk="1" fontAlgn="base" hangingPunct="1">
        <a:spcBef>
          <a:spcPct val="0"/>
        </a:spcBef>
        <a:spcAft>
          <a:spcPct val="0"/>
        </a:spcAft>
        <a:defRPr sz="2200" b="1">
          <a:solidFill>
            <a:srgbClr val="0000FF"/>
          </a:solidFill>
          <a:latin typeface="Arial" pitchFamily="34" charset="0"/>
          <a:ea typeface="MS PGothic" panose="020B0600070205080204" pitchFamily="34" charset="-128"/>
          <a:cs typeface="MS PGothic" charset="0"/>
        </a:defRPr>
      </a:lvl5pPr>
      <a:lvl6pPr marL="457200" algn="l" rtl="0" eaLnBrk="1" fontAlgn="base" hangingPunct="1">
        <a:spcBef>
          <a:spcPct val="0"/>
        </a:spcBef>
        <a:spcAft>
          <a:spcPct val="0"/>
        </a:spcAft>
        <a:defRPr sz="2200" b="1">
          <a:solidFill>
            <a:srgbClr val="0000FF"/>
          </a:solidFill>
          <a:latin typeface="Arial" pitchFamily="34" charset="0"/>
        </a:defRPr>
      </a:lvl6pPr>
      <a:lvl7pPr marL="914400" algn="l" rtl="0" eaLnBrk="1" fontAlgn="base" hangingPunct="1">
        <a:spcBef>
          <a:spcPct val="0"/>
        </a:spcBef>
        <a:spcAft>
          <a:spcPct val="0"/>
        </a:spcAft>
        <a:defRPr sz="2200" b="1">
          <a:solidFill>
            <a:srgbClr val="0000FF"/>
          </a:solidFill>
          <a:latin typeface="Arial" pitchFamily="34" charset="0"/>
        </a:defRPr>
      </a:lvl7pPr>
      <a:lvl8pPr marL="1371600" algn="l" rtl="0" eaLnBrk="1" fontAlgn="base" hangingPunct="1">
        <a:spcBef>
          <a:spcPct val="0"/>
        </a:spcBef>
        <a:spcAft>
          <a:spcPct val="0"/>
        </a:spcAft>
        <a:defRPr sz="2200" b="1">
          <a:solidFill>
            <a:srgbClr val="0000FF"/>
          </a:solidFill>
          <a:latin typeface="Arial" pitchFamily="34" charset="0"/>
        </a:defRPr>
      </a:lvl8pPr>
      <a:lvl9pPr marL="1828800" algn="l" rtl="0" eaLnBrk="1" fontAlgn="base" hangingPunct="1">
        <a:spcBef>
          <a:spcPct val="0"/>
        </a:spcBef>
        <a:spcAft>
          <a:spcPct val="0"/>
        </a:spcAft>
        <a:defRPr sz="2200" b="1">
          <a:solidFill>
            <a:srgbClr val="0000FF"/>
          </a:solidFill>
          <a:latin typeface="Arial" pitchFamily="34" charset="0"/>
        </a:defRPr>
      </a:lvl9pPr>
    </p:titleStyle>
    <p:bodyStyle>
      <a:lvl1pPr marL="176213" indent="-176213" algn="l" rtl="0" eaLnBrk="1" fontAlgn="base" hangingPunct="1">
        <a:spcBef>
          <a:spcPct val="20000"/>
        </a:spcBef>
        <a:spcAft>
          <a:spcPct val="0"/>
        </a:spcAft>
        <a:buClr>
          <a:schemeClr val="tx1"/>
        </a:buClr>
        <a:buFont typeface="Wingdings" panose="05000000000000000000" pitchFamily="2" charset="2"/>
        <a:buChar char="§"/>
        <a:defRPr sz="1600" b="1">
          <a:solidFill>
            <a:srgbClr val="000000"/>
          </a:solidFill>
          <a:latin typeface="+mn-lt"/>
          <a:ea typeface="MS PGothic" panose="020B0600070205080204" pitchFamily="34" charset="-128"/>
          <a:cs typeface="MS PGothic" charset="0"/>
        </a:defRPr>
      </a:lvl1pPr>
      <a:lvl2pPr marL="515938" indent="-225425" algn="l" rtl="0" eaLnBrk="1" fontAlgn="base" hangingPunct="1">
        <a:spcBef>
          <a:spcPct val="20000"/>
        </a:spcBef>
        <a:spcAft>
          <a:spcPct val="0"/>
        </a:spcAft>
        <a:buClr>
          <a:schemeClr val="tx1"/>
        </a:buClr>
        <a:buFont typeface="Symbol" panose="05050102010706020507" pitchFamily="18" charset="2"/>
        <a:buChar char="-"/>
        <a:defRPr sz="1600">
          <a:solidFill>
            <a:schemeClr val="tx1"/>
          </a:solidFill>
          <a:latin typeface="+mn-lt"/>
          <a:ea typeface="MS PGothic" panose="020B0600070205080204" pitchFamily="34" charset="-128"/>
          <a:cs typeface="MS PGothic" charset="0"/>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S PGothic" panose="020B0600070205080204" pitchFamily="34" charset="-128"/>
          <a:cs typeface="MS PGothic" charset="0"/>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S PGothic" panose="020B0600070205080204" pitchFamily="34" charset="-128"/>
          <a:cs typeface="MS PGothic" charset="0"/>
        </a:defRPr>
      </a:lvl4pPr>
      <a:lvl5pPr marL="1719263" indent="-7938" algn="l" rtl="0" eaLnBrk="1" fontAlgn="base" hangingPunct="1">
        <a:spcBef>
          <a:spcPct val="20000"/>
        </a:spcBef>
        <a:spcAft>
          <a:spcPct val="0"/>
        </a:spcAft>
        <a:buClr>
          <a:schemeClr val="tx1"/>
        </a:buClr>
        <a:defRPr sz="1200">
          <a:solidFill>
            <a:schemeClr val="tx1"/>
          </a:solidFill>
          <a:latin typeface="+mn-lt"/>
          <a:ea typeface="MS PGothic" panose="020B0600070205080204" pitchFamily="34" charset="-128"/>
          <a:cs typeface="MS PGothic" charset="0"/>
        </a:defRPr>
      </a:lvl5pPr>
      <a:lvl6pPr marL="2176463" indent="-7938" algn="l" rtl="0" eaLnBrk="1" fontAlgn="base" hangingPunct="1">
        <a:spcBef>
          <a:spcPct val="20000"/>
        </a:spcBef>
        <a:spcAft>
          <a:spcPct val="0"/>
        </a:spcAft>
        <a:buClr>
          <a:schemeClr val="tx1"/>
        </a:buClr>
        <a:defRPr sz="1200">
          <a:solidFill>
            <a:schemeClr val="tx1"/>
          </a:solidFill>
          <a:latin typeface="+mn-lt"/>
        </a:defRPr>
      </a:lvl6pPr>
      <a:lvl7pPr marL="2633663" indent="-7938" algn="l" rtl="0" eaLnBrk="1" fontAlgn="base" hangingPunct="1">
        <a:spcBef>
          <a:spcPct val="20000"/>
        </a:spcBef>
        <a:spcAft>
          <a:spcPct val="0"/>
        </a:spcAft>
        <a:buClr>
          <a:schemeClr val="tx1"/>
        </a:buClr>
        <a:defRPr sz="1200">
          <a:solidFill>
            <a:schemeClr val="tx1"/>
          </a:solidFill>
          <a:latin typeface="+mn-lt"/>
        </a:defRPr>
      </a:lvl7pPr>
      <a:lvl8pPr marL="3090863" indent="-7938" algn="l" rtl="0" eaLnBrk="1" fontAlgn="base" hangingPunct="1">
        <a:spcBef>
          <a:spcPct val="20000"/>
        </a:spcBef>
        <a:spcAft>
          <a:spcPct val="0"/>
        </a:spcAft>
        <a:buClr>
          <a:schemeClr val="tx1"/>
        </a:buClr>
        <a:defRPr sz="1200">
          <a:solidFill>
            <a:schemeClr val="tx1"/>
          </a:solidFill>
          <a:latin typeface="+mn-lt"/>
        </a:defRPr>
      </a:lvl8pPr>
      <a:lvl9pPr marL="3548063" indent="-7938" algn="l" rtl="0" eaLnBrk="1" fontAlgn="base" hangingPunct="1">
        <a:spcBef>
          <a:spcPct val="20000"/>
        </a:spcBef>
        <a:spcAft>
          <a:spcPct val="0"/>
        </a:spcAft>
        <a:buClr>
          <a:schemeClr val="tx1"/>
        </a:buCl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1" Type="http://schemas.openxmlformats.org/officeDocument/2006/relationships/image" Target="../media/image14.emf"/><Relationship Id="rId12" Type="http://schemas.openxmlformats.org/officeDocument/2006/relationships/image" Target="../media/image15.emf"/><Relationship Id="rId13" Type="http://schemas.openxmlformats.org/officeDocument/2006/relationships/image" Target="../media/image16.emf"/><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dirty="0" smtClean="0"/>
              <a:t>Cloudant </a:t>
            </a:r>
            <a:r>
              <a:rPr lang="en-US" dirty="0" err="1" smtClean="0"/>
              <a:t>Geomap</a:t>
            </a:r>
            <a:r>
              <a:rPr lang="en-US" dirty="0" smtClean="0"/>
              <a:t> Example explained</a:t>
            </a:r>
            <a:endParaRPr lang="en-US" dirty="0"/>
          </a:p>
        </p:txBody>
      </p:sp>
      <p:sp>
        <p:nvSpPr>
          <p:cNvPr id="3" name="Untertitel 2"/>
          <p:cNvSpPr>
            <a:spLocks noGrp="1"/>
          </p:cNvSpPr>
          <p:nvPr>
            <p:ph type="subTitle" sz="quarter" idx="1"/>
          </p:nvPr>
        </p:nvSpPr>
        <p:spPr>
          <a:xfrm>
            <a:off x="249238" y="917575"/>
            <a:ext cx="4805362" cy="250825"/>
          </a:xfrm>
        </p:spPr>
        <p:txBody>
          <a:bodyPr/>
          <a:lstStyle/>
          <a:p>
            <a:r>
              <a:rPr lang="en-US" dirty="0" smtClean="0"/>
              <a:t>Sebastian Moehn – Cloudant Technical Sales DACH</a:t>
            </a:r>
            <a:endParaRPr lang="en-US" dirty="0"/>
          </a:p>
        </p:txBody>
      </p:sp>
    </p:spTree>
    <p:extLst>
      <p:ext uri="{BB962C8B-B14F-4D97-AF65-F5344CB8AC3E}">
        <p14:creationId xmlns:p14="http://schemas.microsoft.com/office/powerpoint/2010/main" val="30672338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lvl="0"/>
            <a:r>
              <a:rPr lang="en-US" dirty="0" smtClean="0"/>
              <a:t>The complete telematics solution</a:t>
            </a:r>
            <a:endParaRPr lang="en-US" dirty="0"/>
          </a:p>
        </p:txBody>
      </p:sp>
      <p:sp>
        <p:nvSpPr>
          <p:cNvPr id="4" name="Rounded Rectangle 3"/>
          <p:cNvSpPr/>
          <p:nvPr/>
        </p:nvSpPr>
        <p:spPr>
          <a:xfrm>
            <a:off x="3404811" y="1972230"/>
            <a:ext cx="4910138" cy="4360863"/>
          </a:xfrm>
          <a:prstGeom prst="roundRect">
            <a:avLst/>
          </a:prstGeom>
          <a:solidFill>
            <a:srgbClr val="F8F8F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a:p>
        </p:txBody>
      </p:sp>
      <p:pic>
        <p:nvPicPr>
          <p:cNvPr id="11269" name="Picture 3" descr="C:\Mike\Connectivity Decks\API Discussion\images\Car.png"/>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1814136" y="5237718"/>
            <a:ext cx="1363663" cy="555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1270" name="Group 4"/>
          <p:cNvGrpSpPr>
            <a:grpSpLocks/>
          </p:cNvGrpSpPr>
          <p:nvPr/>
        </p:nvGrpSpPr>
        <p:grpSpPr bwMode="auto">
          <a:xfrm>
            <a:off x="1974474" y="4404280"/>
            <a:ext cx="569912" cy="681038"/>
            <a:chOff x="6356350" y="2101888"/>
            <a:chExt cx="365125" cy="436563"/>
          </a:xfrm>
        </p:grpSpPr>
        <p:pic>
          <p:nvPicPr>
            <p:cNvPr id="11318" name="Picture 29"/>
            <p:cNvPicPr>
              <a:picLocks noChangeAspect="1" noChangeArrowheads="1"/>
            </p:cNvPicPr>
            <p:nvPr/>
          </p:nvPicPr>
          <p:blipFill>
            <a:blip r:embed="rId4">
              <a:clrChange>
                <a:clrFrom>
                  <a:srgbClr val="FFFFFF"/>
                </a:clrFrom>
                <a:clrTo>
                  <a:srgbClr val="FFFFFF">
                    <a:alpha val="0"/>
                  </a:srgbClr>
                </a:clrTo>
              </a:clrChange>
              <a:lum bright="-64000"/>
              <a:grayscl/>
              <a:extLst>
                <a:ext uri="{28A0092B-C50C-407E-A947-70E740481C1C}">
                  <a14:useLocalDpi xmlns:a14="http://schemas.microsoft.com/office/drawing/2010/main" val="0"/>
                </a:ext>
              </a:extLst>
            </a:blip>
            <a:srcRect/>
            <a:stretch>
              <a:fillRect/>
            </a:stretch>
          </p:blipFill>
          <p:spPr bwMode="auto">
            <a:xfrm>
              <a:off x="6356350" y="2101888"/>
              <a:ext cx="365125" cy="4365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319" name="Picture 7" descr="sp_3is_instru_ko.png"/>
            <p:cNvPicPr>
              <a:picLocks noChangeAspect="1"/>
            </p:cNvPicPr>
            <p:nvPr/>
          </p:nvPicPr>
          <p:blipFill>
            <a:blip r:embed="rId5">
              <a:lum bright="-90000"/>
              <a:extLst>
                <a:ext uri="{28A0092B-C50C-407E-A947-70E740481C1C}">
                  <a14:useLocalDpi xmlns:a14="http://schemas.microsoft.com/office/drawing/2010/main" val="0"/>
                </a:ext>
              </a:extLst>
            </a:blip>
            <a:srcRect/>
            <a:stretch>
              <a:fillRect/>
            </a:stretch>
          </p:blipFill>
          <p:spPr bwMode="auto">
            <a:xfrm>
              <a:off x="6494463" y="2373351"/>
              <a:ext cx="130175" cy="131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1271" name="Picture 77" descr="SP_Picto_Black_Technology_iPho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9161" y="4694793"/>
            <a:ext cx="466725" cy="46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77" name="TextBox 14"/>
          <p:cNvSpPr txBox="1">
            <a:spLocks noChangeArrowheads="1"/>
          </p:cNvSpPr>
          <p:nvPr/>
        </p:nvSpPr>
        <p:spPr bwMode="auto">
          <a:xfrm>
            <a:off x="829051" y="4622790"/>
            <a:ext cx="1838325"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r>
              <a:rPr lang="de-DE" altLang="en-US" sz="1200" b="1" dirty="0" err="1">
                <a:solidFill>
                  <a:schemeClr val="tx1"/>
                </a:solidFill>
                <a:latin typeface="Calibri" panose="020F0502020204030204" pitchFamily="34" charset="0"/>
              </a:rPr>
              <a:t>Onboard</a:t>
            </a:r>
            <a:r>
              <a:rPr lang="de-DE" altLang="en-US" sz="1200" b="1" dirty="0">
                <a:solidFill>
                  <a:schemeClr val="tx1"/>
                </a:solidFill>
                <a:latin typeface="Calibri" panose="020F0502020204030204" pitchFamily="34" charset="0"/>
              </a:rPr>
              <a:t> Unit</a:t>
            </a:r>
            <a:endParaRPr lang="en-US" altLang="en-US" sz="1200" b="1" dirty="0">
              <a:solidFill>
                <a:schemeClr val="tx1"/>
              </a:solidFill>
              <a:latin typeface="Calibri" panose="020F0502020204030204" pitchFamily="34" charset="0"/>
            </a:endParaRPr>
          </a:p>
        </p:txBody>
      </p:sp>
      <p:pic>
        <p:nvPicPr>
          <p:cNvPr id="11278" name="Picture 18" descr="Cloud.png"/>
          <p:cNvPicPr>
            <a:picLocks noChangeAspect="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2250699" y="3437493"/>
            <a:ext cx="912812" cy="765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79" name="Line 85"/>
          <p:cNvSpPr>
            <a:spLocks noChangeShapeType="1"/>
          </p:cNvSpPr>
          <p:nvPr/>
        </p:nvSpPr>
        <p:spPr bwMode="auto">
          <a:xfrm flipV="1">
            <a:off x="2215774" y="4147105"/>
            <a:ext cx="484187" cy="415925"/>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 name="TextBox 17"/>
          <p:cNvSpPr txBox="1"/>
          <p:nvPr/>
        </p:nvSpPr>
        <p:spPr>
          <a:xfrm>
            <a:off x="829051" y="4813290"/>
            <a:ext cx="1838325" cy="1255728"/>
          </a:xfrm>
          <a:prstGeom prst="rect">
            <a:avLst/>
          </a:prstGeom>
          <a:noFill/>
        </p:spPr>
        <p:txBody>
          <a:bodyPr>
            <a:spAutoFit/>
          </a:bodyPr>
          <a:lstStyle/>
          <a:p>
            <a:pPr marL="171450" indent="-171450" eaLnBrk="1" hangingPunct="1">
              <a:lnSpc>
                <a:spcPct val="90000"/>
              </a:lnSpc>
              <a:buFont typeface="Arial" panose="020B0604020202020204" pitchFamily="34" charset="0"/>
              <a:buChar char="•"/>
              <a:defRPr/>
            </a:pPr>
            <a:r>
              <a:rPr lang="de-DE" sz="1050" dirty="0" smtClean="0">
                <a:solidFill>
                  <a:schemeClr val="tx1"/>
                </a:solidFill>
                <a:latin typeface="Calibri" panose="020F0502020204030204" pitchFamily="34" charset="0"/>
              </a:rPr>
              <a:t>Time</a:t>
            </a:r>
            <a:endParaRPr lang="de-DE" sz="1050" dirty="0">
              <a:solidFill>
                <a:schemeClr val="tx1"/>
              </a:solidFill>
              <a:latin typeface="Calibri" panose="020F0502020204030204" pitchFamily="34" charset="0"/>
            </a:endParaRPr>
          </a:p>
          <a:p>
            <a:pPr marL="171450" indent="-171450" eaLnBrk="1" hangingPunct="1">
              <a:lnSpc>
                <a:spcPct val="90000"/>
              </a:lnSpc>
              <a:buFont typeface="Arial" panose="020B0604020202020204" pitchFamily="34" charset="0"/>
              <a:buChar char="•"/>
              <a:defRPr/>
            </a:pPr>
            <a:r>
              <a:rPr lang="de-DE" sz="1050" dirty="0" smtClean="0">
                <a:solidFill>
                  <a:schemeClr val="tx1"/>
                </a:solidFill>
                <a:latin typeface="Calibri" panose="020F0502020204030204" pitchFamily="34" charset="0"/>
              </a:rPr>
              <a:t>Speed</a:t>
            </a:r>
            <a:endParaRPr lang="de-DE" sz="1050" dirty="0">
              <a:solidFill>
                <a:schemeClr val="tx1"/>
              </a:solidFill>
              <a:latin typeface="Calibri" panose="020F0502020204030204" pitchFamily="34" charset="0"/>
            </a:endParaRPr>
          </a:p>
          <a:p>
            <a:pPr marL="171450" indent="-171450" eaLnBrk="1" hangingPunct="1">
              <a:lnSpc>
                <a:spcPct val="90000"/>
              </a:lnSpc>
              <a:buFont typeface="Arial" panose="020B0604020202020204" pitchFamily="34" charset="0"/>
              <a:buChar char="•"/>
              <a:defRPr/>
            </a:pPr>
            <a:r>
              <a:rPr lang="de-DE" sz="1050" dirty="0" smtClean="0">
                <a:latin typeface="Calibri" panose="020F0502020204030204" pitchFamily="34" charset="0"/>
              </a:rPr>
              <a:t>Location</a:t>
            </a:r>
            <a:endParaRPr lang="de-DE" sz="1050" dirty="0">
              <a:solidFill>
                <a:schemeClr val="tx1"/>
              </a:solidFill>
              <a:latin typeface="Calibri" panose="020F0502020204030204" pitchFamily="34" charset="0"/>
            </a:endParaRPr>
          </a:p>
          <a:p>
            <a:pPr marL="171450" indent="-171450" eaLnBrk="1" hangingPunct="1">
              <a:lnSpc>
                <a:spcPct val="90000"/>
              </a:lnSpc>
              <a:buFont typeface="Arial" panose="020B0604020202020204" pitchFamily="34" charset="0"/>
              <a:buChar char="•"/>
              <a:defRPr/>
            </a:pPr>
            <a:r>
              <a:rPr lang="de-DE" sz="1050" dirty="0" err="1" smtClean="0">
                <a:solidFill>
                  <a:schemeClr val="tx1"/>
                </a:solidFill>
                <a:latin typeface="Calibri" panose="020F0502020204030204" pitchFamily="34" charset="0"/>
              </a:rPr>
              <a:t>Distance</a:t>
            </a:r>
            <a:endParaRPr lang="de-DE" sz="1050" dirty="0" smtClean="0">
              <a:solidFill>
                <a:schemeClr val="tx1"/>
              </a:solidFill>
              <a:latin typeface="Calibri" panose="020F0502020204030204" pitchFamily="34" charset="0"/>
            </a:endParaRPr>
          </a:p>
          <a:p>
            <a:pPr marL="171450" indent="-171450" eaLnBrk="1" hangingPunct="1">
              <a:lnSpc>
                <a:spcPct val="90000"/>
              </a:lnSpc>
              <a:buFont typeface="Arial" panose="020B0604020202020204" pitchFamily="34" charset="0"/>
              <a:buChar char="•"/>
              <a:defRPr/>
            </a:pPr>
            <a:r>
              <a:rPr lang="de-DE" sz="1050" dirty="0" err="1" smtClean="0">
                <a:latin typeface="Calibri" panose="020F0502020204030204" pitchFamily="34" charset="0"/>
              </a:rPr>
              <a:t>Steering</a:t>
            </a:r>
            <a:endParaRPr lang="de-DE" sz="1050" dirty="0" smtClean="0">
              <a:latin typeface="Calibri" panose="020F0502020204030204" pitchFamily="34" charset="0"/>
            </a:endParaRPr>
          </a:p>
          <a:p>
            <a:pPr marL="171450" indent="-171450" eaLnBrk="1" hangingPunct="1">
              <a:lnSpc>
                <a:spcPct val="90000"/>
              </a:lnSpc>
              <a:buFont typeface="Arial" panose="020B0604020202020204" pitchFamily="34" charset="0"/>
              <a:buChar char="•"/>
              <a:defRPr/>
            </a:pPr>
            <a:r>
              <a:rPr lang="de-DE" sz="1050" dirty="0" smtClean="0">
                <a:solidFill>
                  <a:schemeClr val="tx1"/>
                </a:solidFill>
                <a:latin typeface="Calibri" panose="020F0502020204030204" pitchFamily="34" charset="0"/>
              </a:rPr>
              <a:t>Breaks</a:t>
            </a:r>
          </a:p>
          <a:p>
            <a:pPr marL="171450" indent="-171450" eaLnBrk="1" hangingPunct="1">
              <a:lnSpc>
                <a:spcPct val="90000"/>
              </a:lnSpc>
              <a:buFont typeface="Arial" panose="020B0604020202020204" pitchFamily="34" charset="0"/>
              <a:buChar char="•"/>
              <a:defRPr/>
            </a:pPr>
            <a:r>
              <a:rPr lang="de-DE" sz="1050" dirty="0" err="1" smtClean="0">
                <a:latin typeface="Calibri" panose="020F0502020204030204" pitchFamily="34" charset="0"/>
              </a:rPr>
              <a:t>Acceleration</a:t>
            </a:r>
            <a:endParaRPr lang="de-DE" sz="1050" dirty="0">
              <a:solidFill>
                <a:schemeClr val="tx1"/>
              </a:solidFill>
              <a:latin typeface="Calibri" panose="020F0502020204030204" pitchFamily="34" charset="0"/>
            </a:endParaRPr>
          </a:p>
          <a:p>
            <a:pPr marL="171450" indent="-171450" eaLnBrk="1" hangingPunct="1">
              <a:lnSpc>
                <a:spcPct val="90000"/>
              </a:lnSpc>
              <a:buFont typeface="Arial" panose="020B0604020202020204" pitchFamily="34" charset="0"/>
              <a:buChar char="•"/>
              <a:defRPr/>
            </a:pPr>
            <a:r>
              <a:rPr lang="de-DE" sz="1050" dirty="0">
                <a:solidFill>
                  <a:schemeClr val="tx1"/>
                </a:solidFill>
                <a:latin typeface="Calibri" panose="020F0502020204030204" pitchFamily="34" charset="0"/>
              </a:rPr>
              <a:t>…</a:t>
            </a:r>
            <a:endParaRPr lang="en-US" sz="1050" dirty="0">
              <a:solidFill>
                <a:schemeClr val="tx1"/>
              </a:solidFill>
              <a:latin typeface="Calibri" panose="020F0502020204030204" pitchFamily="34" charset="0"/>
            </a:endParaRPr>
          </a:p>
        </p:txBody>
      </p:sp>
      <p:grpSp>
        <p:nvGrpSpPr>
          <p:cNvPr id="52" name="Gruppieren 51"/>
          <p:cNvGrpSpPr/>
          <p:nvPr/>
        </p:nvGrpSpPr>
        <p:grpSpPr>
          <a:xfrm>
            <a:off x="4241750" y="4040612"/>
            <a:ext cx="868560" cy="615464"/>
            <a:chOff x="3881697" y="3855958"/>
            <a:chExt cx="868560" cy="615464"/>
          </a:xfrm>
        </p:grpSpPr>
        <p:sp>
          <p:nvSpPr>
            <p:cNvPr id="11284" name="TextBox 21"/>
            <p:cNvSpPr txBox="1">
              <a:spLocks noChangeArrowheads="1"/>
            </p:cNvSpPr>
            <p:nvPr/>
          </p:nvSpPr>
          <p:spPr bwMode="auto">
            <a:xfrm>
              <a:off x="3881697" y="3855958"/>
              <a:ext cx="868560"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r>
                <a:rPr lang="en-US" altLang="en-US" sz="1100" dirty="0" smtClean="0">
                  <a:solidFill>
                    <a:schemeClr val="tx1"/>
                  </a:solidFill>
                  <a:latin typeface="Calibri" panose="020F0502020204030204" pitchFamily="34" charset="0"/>
                </a:rPr>
                <a:t>Feedback</a:t>
              </a:r>
            </a:p>
            <a:p>
              <a:pPr eaLnBrk="1" hangingPunct="1"/>
              <a:r>
                <a:rPr lang="en-US" altLang="en-US" sz="1100" dirty="0" smtClean="0">
                  <a:solidFill>
                    <a:schemeClr val="tx1"/>
                  </a:solidFill>
                  <a:latin typeface="Calibri" panose="020F0502020204030204" pitchFamily="34" charset="0"/>
                </a:rPr>
                <a:t>&amp; Warnings</a:t>
              </a:r>
              <a:endParaRPr lang="en-US" altLang="en-US" sz="1100" dirty="0">
                <a:solidFill>
                  <a:schemeClr val="tx1"/>
                </a:solidFill>
                <a:latin typeface="Calibri" panose="020F0502020204030204" pitchFamily="34" charset="0"/>
              </a:endParaRPr>
            </a:p>
          </p:txBody>
        </p:sp>
        <p:sp>
          <p:nvSpPr>
            <p:cNvPr id="11285" name="AutoShape 67"/>
            <p:cNvSpPr>
              <a:spLocks noChangeArrowheads="1"/>
            </p:cNvSpPr>
            <p:nvPr/>
          </p:nvSpPr>
          <p:spPr bwMode="auto">
            <a:xfrm>
              <a:off x="4273642" y="4245997"/>
              <a:ext cx="211138" cy="214312"/>
            </a:xfrm>
            <a:prstGeom prst="irregularSeal1">
              <a:avLst/>
            </a:prstGeom>
            <a:solidFill>
              <a:srgbClr val="FF33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800">
                <a:solidFill>
                  <a:schemeClr val="tx1"/>
                </a:solidFill>
                <a:latin typeface="Calibri" panose="020F0502020204030204" pitchFamily="34" charset="0"/>
                <a:cs typeface="Arial" panose="020B0604020202020204" pitchFamily="34" charset="0"/>
              </a:endParaRPr>
            </a:p>
          </p:txBody>
        </p:sp>
        <p:sp>
          <p:nvSpPr>
            <p:cNvPr id="11287" name="TextBox 26"/>
            <p:cNvSpPr txBox="1">
              <a:spLocks noChangeArrowheads="1"/>
            </p:cNvSpPr>
            <p:nvPr/>
          </p:nvSpPr>
          <p:spPr bwMode="auto">
            <a:xfrm>
              <a:off x="4018803" y="4209484"/>
              <a:ext cx="265112"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r>
                <a:rPr lang="de-DE" altLang="en-US" sz="1100" b="1" dirty="0">
                  <a:solidFill>
                    <a:srgbClr val="FF0000"/>
                  </a:solidFill>
                  <a:latin typeface="Calibri" panose="020F0502020204030204" pitchFamily="34" charset="0"/>
                </a:rPr>
                <a:t>!</a:t>
              </a:r>
              <a:endParaRPr lang="en-US" altLang="en-US" sz="1100" b="1" dirty="0">
                <a:solidFill>
                  <a:srgbClr val="FF0000"/>
                </a:solidFill>
                <a:latin typeface="Calibri" panose="020F0502020204030204" pitchFamily="34" charset="0"/>
              </a:endParaRPr>
            </a:p>
          </p:txBody>
        </p:sp>
      </p:grpSp>
      <p:sp>
        <p:nvSpPr>
          <p:cNvPr id="11290" name="Line 85"/>
          <p:cNvSpPr>
            <a:spLocks noChangeShapeType="1"/>
          </p:cNvSpPr>
          <p:nvPr/>
        </p:nvSpPr>
        <p:spPr bwMode="auto">
          <a:xfrm flipV="1">
            <a:off x="2984124" y="3018393"/>
            <a:ext cx="596900" cy="54610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 name="Rounded Rectangle 32"/>
          <p:cNvSpPr/>
          <p:nvPr/>
        </p:nvSpPr>
        <p:spPr>
          <a:xfrm>
            <a:off x="4693826" y="2127198"/>
            <a:ext cx="508000" cy="612775"/>
          </a:xfrm>
          <a:prstGeom prst="roundRect">
            <a:avLst/>
          </a:prstGeom>
          <a:gradFill>
            <a:gsLst>
              <a:gs pos="0">
                <a:schemeClr val="accent1">
                  <a:lumMod val="110000"/>
                  <a:satMod val="105000"/>
                  <a:tint val="67000"/>
                  <a:alpha val="0"/>
                </a:schemeClr>
              </a:gs>
              <a:gs pos="5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anchor="ctr"/>
          <a:lstStyle/>
          <a:p>
            <a:pPr algn="ctr" eaLnBrk="1" hangingPunct="1">
              <a:lnSpc>
                <a:spcPct val="90000"/>
              </a:lnSpc>
              <a:defRPr/>
            </a:pPr>
            <a:endParaRPr lang="en-US">
              <a:solidFill>
                <a:schemeClr val="dk1">
                  <a:alpha val="57000"/>
                </a:schemeClr>
              </a:solidFill>
            </a:endParaRPr>
          </a:p>
        </p:txBody>
      </p:sp>
      <p:cxnSp>
        <p:nvCxnSpPr>
          <p:cNvPr id="40" name="Elbow Connector 39"/>
          <p:cNvCxnSpPr>
            <a:stCxn id="11293" idx="2"/>
          </p:cNvCxnSpPr>
          <p:nvPr/>
        </p:nvCxnSpPr>
        <p:spPr>
          <a:xfrm rot="5400000">
            <a:off x="3336366" y="3019913"/>
            <a:ext cx="1552825" cy="19144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3155574" y="5119395"/>
            <a:ext cx="36104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5" name="Gruppieren 34"/>
          <p:cNvGrpSpPr/>
          <p:nvPr/>
        </p:nvGrpSpPr>
        <p:grpSpPr>
          <a:xfrm>
            <a:off x="6683676" y="2997164"/>
            <a:ext cx="1408113" cy="3255963"/>
            <a:chOff x="6640136" y="2511980"/>
            <a:chExt cx="1408113" cy="3255963"/>
          </a:xfrm>
        </p:grpSpPr>
        <p:grpSp>
          <p:nvGrpSpPr>
            <p:cNvPr id="34" name="Gruppieren 33"/>
            <p:cNvGrpSpPr/>
            <p:nvPr/>
          </p:nvGrpSpPr>
          <p:grpSpPr>
            <a:xfrm>
              <a:off x="6644899" y="2511980"/>
              <a:ext cx="1206500" cy="1074738"/>
              <a:chOff x="6644899" y="2511980"/>
              <a:chExt cx="1206500" cy="1074738"/>
            </a:xfrm>
          </p:grpSpPr>
          <p:sp>
            <p:nvSpPr>
              <p:cNvPr id="11272" name="Oval 51"/>
              <p:cNvSpPr>
                <a:spLocks noChangeArrowheads="1"/>
              </p:cNvSpPr>
              <p:nvPr/>
            </p:nvSpPr>
            <p:spPr bwMode="auto">
              <a:xfrm>
                <a:off x="6756024" y="2800905"/>
                <a:ext cx="277812" cy="279400"/>
              </a:xfrm>
              <a:prstGeom prst="ellipse">
                <a:avLst/>
              </a:prstGeom>
              <a:solidFill>
                <a:schemeClr val="tx1"/>
              </a:solidFill>
              <a:ln w="9525">
                <a:solidFill>
                  <a:srgbClr val="FFFFFF"/>
                </a:solidFill>
                <a:round/>
                <a:headEnd/>
                <a:tailEnd/>
              </a:ln>
            </p:spPr>
            <p:txBody>
              <a:bodyPr wrap="none" anchor="ct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algn="ctr" eaLnBrk="1" hangingPunct="1">
                  <a:buFont typeface="Arial" panose="020B0604020202020204" pitchFamily="34" charset="0"/>
                  <a:buNone/>
                </a:pPr>
                <a:r>
                  <a:rPr lang="en-US" altLang="zh-CN" sz="1000" b="1">
                    <a:solidFill>
                      <a:srgbClr val="FFFFFF"/>
                    </a:solidFill>
                    <a:latin typeface="Calibri" panose="020F0502020204030204" pitchFamily="34" charset="0"/>
                    <a:ea typeface="SimSun" panose="02010600030101010101" pitchFamily="2" charset="-122"/>
                    <a:cs typeface="Arial" panose="020B0604020202020204" pitchFamily="34" charset="0"/>
                  </a:rPr>
                  <a:t>70</a:t>
                </a:r>
              </a:p>
            </p:txBody>
          </p:sp>
          <p:pic>
            <p:nvPicPr>
              <p:cNvPr id="11273" name="Picture 64" descr="SP_Picto_Black_E&amp;U_WaterMe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1424" y="3080305"/>
                <a:ext cx="504825" cy="50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81" name="Rectangle 95"/>
              <p:cNvSpPr>
                <a:spLocks noChangeAspect="1" noChangeArrowheads="1"/>
              </p:cNvSpPr>
              <p:nvPr/>
            </p:nvSpPr>
            <p:spPr bwMode="auto">
              <a:xfrm>
                <a:off x="7033836" y="2772330"/>
                <a:ext cx="2254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r>
                  <a:rPr lang="en-GB" altLang="en-US" sz="1600">
                    <a:solidFill>
                      <a:schemeClr val="tx1"/>
                    </a:solidFill>
                    <a:latin typeface="Calibri" panose="020F0502020204030204" pitchFamily="34" charset="0"/>
                    <a:cs typeface="Arial" panose="020B0604020202020204" pitchFamily="34" charset="0"/>
                  </a:rPr>
                  <a:t>$</a:t>
                </a:r>
                <a:endParaRPr lang="en-US" altLang="en-US" sz="1600">
                  <a:solidFill>
                    <a:schemeClr val="tx1"/>
                  </a:solidFill>
                  <a:latin typeface="Calibri" panose="020F0502020204030204" pitchFamily="34" charset="0"/>
                  <a:cs typeface="Arial" panose="020B0604020202020204" pitchFamily="34" charset="0"/>
                </a:endParaRPr>
              </a:p>
            </p:txBody>
          </p:sp>
          <p:sp>
            <p:nvSpPr>
              <p:cNvPr id="11282" name="TextBox 19"/>
              <p:cNvSpPr txBox="1">
                <a:spLocks noChangeArrowheads="1"/>
              </p:cNvSpPr>
              <p:nvPr/>
            </p:nvSpPr>
            <p:spPr bwMode="auto">
              <a:xfrm>
                <a:off x="6644899" y="2511980"/>
                <a:ext cx="1206500" cy="26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r>
                  <a:rPr lang="de-DE" altLang="en-US" sz="1100" dirty="0">
                    <a:solidFill>
                      <a:schemeClr val="tx1"/>
                    </a:solidFill>
                    <a:latin typeface="Calibri" panose="020F0502020204030204" pitchFamily="34" charset="0"/>
                  </a:rPr>
                  <a:t>Scoring &amp; Pricing</a:t>
                </a:r>
                <a:endParaRPr lang="en-US" altLang="en-US" sz="1100" dirty="0">
                  <a:solidFill>
                    <a:schemeClr val="tx1"/>
                  </a:solidFill>
                  <a:latin typeface="Calibri" panose="020F0502020204030204" pitchFamily="34" charset="0"/>
                </a:endParaRPr>
              </a:p>
            </p:txBody>
          </p:sp>
        </p:grpSp>
        <p:grpSp>
          <p:nvGrpSpPr>
            <p:cNvPr id="32" name="Gruppieren 31"/>
            <p:cNvGrpSpPr/>
            <p:nvPr/>
          </p:nvGrpSpPr>
          <p:grpSpPr>
            <a:xfrm>
              <a:off x="6671886" y="3399393"/>
              <a:ext cx="1228725" cy="1346200"/>
              <a:chOff x="6671886" y="3399393"/>
              <a:chExt cx="1228725" cy="1346200"/>
            </a:xfrm>
          </p:grpSpPr>
          <p:pic>
            <p:nvPicPr>
              <p:cNvPr id="11313" name="Picture 2" descr="http://data.wetter.info/data/maps/borders/test-startseite-deutschland_border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1886" y="3596192"/>
                <a:ext cx="893280" cy="1149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314" name="TextBox 24"/>
              <p:cNvSpPr txBox="1">
                <a:spLocks noChangeArrowheads="1"/>
              </p:cNvSpPr>
              <p:nvPr/>
            </p:nvSpPr>
            <p:spPr bwMode="auto">
              <a:xfrm>
                <a:off x="6678840" y="3399393"/>
                <a:ext cx="1221771" cy="20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r>
                  <a:rPr lang="de-DE" altLang="en-US" sz="1100">
                    <a:solidFill>
                      <a:schemeClr val="tx1"/>
                    </a:solidFill>
                    <a:latin typeface="Calibri" panose="020F0502020204030204" pitchFamily="34" charset="0"/>
                  </a:rPr>
                  <a:t>Geo Fencing</a:t>
                </a:r>
                <a:endParaRPr lang="en-US" altLang="en-US" sz="1100">
                  <a:solidFill>
                    <a:schemeClr val="tx1"/>
                  </a:solidFill>
                  <a:latin typeface="Calibri" panose="020F0502020204030204" pitchFamily="34" charset="0"/>
                </a:endParaRPr>
              </a:p>
            </p:txBody>
          </p:sp>
          <p:sp>
            <p:nvSpPr>
              <p:cNvPr id="27" name="Regular Pentagon 26"/>
              <p:cNvSpPr/>
              <p:nvPr/>
            </p:nvSpPr>
            <p:spPr bwMode="auto">
              <a:xfrm>
                <a:off x="7089965" y="4310764"/>
                <a:ext cx="270131" cy="257278"/>
              </a:xfrm>
              <a:prstGeom prst="pentagon">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a:p>
            </p:txBody>
          </p:sp>
        </p:grpSp>
        <p:grpSp>
          <p:nvGrpSpPr>
            <p:cNvPr id="31" name="Gruppieren 30"/>
            <p:cNvGrpSpPr/>
            <p:nvPr/>
          </p:nvGrpSpPr>
          <p:grpSpPr>
            <a:xfrm>
              <a:off x="6640136" y="5215206"/>
              <a:ext cx="1408113" cy="552737"/>
              <a:chOff x="6640136" y="5215206"/>
              <a:chExt cx="1408113" cy="552737"/>
            </a:xfrm>
          </p:grpSpPr>
          <p:sp>
            <p:nvSpPr>
              <p:cNvPr id="11302" name="TextBox 55"/>
              <p:cNvSpPr txBox="1">
                <a:spLocks noChangeArrowheads="1"/>
              </p:cNvSpPr>
              <p:nvPr/>
            </p:nvSpPr>
            <p:spPr bwMode="auto">
              <a:xfrm>
                <a:off x="6640136" y="5506005"/>
                <a:ext cx="1408113"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r>
                  <a:rPr lang="de-DE" altLang="en-US" sz="1100" dirty="0" err="1">
                    <a:solidFill>
                      <a:schemeClr val="tx1"/>
                    </a:solidFill>
                    <a:latin typeface="Calibri" panose="020F0502020204030204" pitchFamily="34" charset="0"/>
                  </a:rPr>
                  <a:t>Predective</a:t>
                </a:r>
                <a:r>
                  <a:rPr lang="de-DE" altLang="en-US" sz="1100" dirty="0">
                    <a:solidFill>
                      <a:schemeClr val="tx1"/>
                    </a:solidFill>
                    <a:latin typeface="Calibri" panose="020F0502020204030204" pitchFamily="34" charset="0"/>
                  </a:rPr>
                  <a:t> </a:t>
                </a:r>
                <a:r>
                  <a:rPr lang="de-DE" altLang="en-US" sz="1100" dirty="0" err="1">
                    <a:solidFill>
                      <a:schemeClr val="tx1"/>
                    </a:solidFill>
                    <a:latin typeface="Calibri" panose="020F0502020204030204" pitchFamily="34" charset="0"/>
                  </a:rPr>
                  <a:t>Analytics</a:t>
                </a:r>
                <a:endParaRPr lang="en-US" altLang="en-US" sz="1100" dirty="0">
                  <a:solidFill>
                    <a:schemeClr val="tx1"/>
                  </a:solidFill>
                  <a:latin typeface="Calibri" panose="020F0502020204030204" pitchFamily="34" charset="0"/>
                </a:endParaRPr>
              </a:p>
            </p:txBody>
          </p:sp>
          <p:pic>
            <p:nvPicPr>
              <p:cNvPr id="11303" name="Picture 35"/>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19611" y="5215206"/>
                <a:ext cx="325437"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8" name="Gruppieren 27"/>
            <p:cNvGrpSpPr/>
            <p:nvPr/>
          </p:nvGrpSpPr>
          <p:grpSpPr>
            <a:xfrm>
              <a:off x="6640136" y="4715430"/>
              <a:ext cx="1171575" cy="736600"/>
              <a:chOff x="6640136" y="4715430"/>
              <a:chExt cx="1171575" cy="736600"/>
            </a:xfrm>
          </p:grpSpPr>
          <p:sp>
            <p:nvSpPr>
              <p:cNvPr id="12" name="Rounded Rectangle 11"/>
              <p:cNvSpPr/>
              <p:nvPr/>
            </p:nvSpPr>
            <p:spPr>
              <a:xfrm>
                <a:off x="6727449" y="5005943"/>
                <a:ext cx="1084262" cy="106362"/>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lnSpc>
                    <a:spcPct val="90000"/>
                  </a:lnSpc>
                  <a:defRPr/>
                </a:pPr>
                <a:endParaRPr lang="en-US"/>
              </a:p>
            </p:txBody>
          </p:sp>
          <p:sp>
            <p:nvSpPr>
              <p:cNvPr id="13" name="Rounded Rectangle 12"/>
              <p:cNvSpPr/>
              <p:nvPr/>
            </p:nvSpPr>
            <p:spPr>
              <a:xfrm flipV="1">
                <a:off x="6730624" y="5167868"/>
                <a:ext cx="611187" cy="12065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lnSpc>
                    <a:spcPct val="90000"/>
                  </a:lnSpc>
                  <a:defRPr/>
                </a:pPr>
                <a:endParaRPr lang="en-US"/>
              </a:p>
            </p:txBody>
          </p:sp>
          <p:sp>
            <p:nvSpPr>
              <p:cNvPr id="14" name="Rounded Rectangle 13"/>
              <p:cNvSpPr/>
              <p:nvPr/>
            </p:nvSpPr>
            <p:spPr>
              <a:xfrm flipV="1">
                <a:off x="6732211" y="5344080"/>
                <a:ext cx="538163" cy="10795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lnSpc>
                    <a:spcPct val="90000"/>
                  </a:lnSpc>
                  <a:defRPr/>
                </a:pPr>
                <a:endParaRPr lang="en-US"/>
              </a:p>
            </p:txBody>
          </p:sp>
          <p:sp>
            <p:nvSpPr>
              <p:cNvPr id="11283" name="TextBox 20"/>
              <p:cNvSpPr txBox="1">
                <a:spLocks noChangeArrowheads="1"/>
              </p:cNvSpPr>
              <p:nvPr/>
            </p:nvSpPr>
            <p:spPr bwMode="auto">
              <a:xfrm>
                <a:off x="6640136" y="4715430"/>
                <a:ext cx="785813"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r>
                  <a:rPr lang="de-DE" altLang="en-US" sz="1100">
                    <a:solidFill>
                      <a:schemeClr val="tx1"/>
                    </a:solidFill>
                    <a:latin typeface="Calibri" panose="020F0502020204030204" pitchFamily="34" charset="0"/>
                  </a:rPr>
                  <a:t>Reporting</a:t>
                </a:r>
                <a:endParaRPr lang="en-US" altLang="en-US" sz="1100">
                  <a:solidFill>
                    <a:schemeClr val="tx1"/>
                  </a:solidFill>
                  <a:latin typeface="Calibri" panose="020F0502020204030204" pitchFamily="34" charset="0"/>
                </a:endParaRPr>
              </a:p>
            </p:txBody>
          </p:sp>
          <p:pic>
            <p:nvPicPr>
              <p:cNvPr id="11304" name="Picture 34"/>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502149" y="4769405"/>
                <a:ext cx="212725"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grpSp>
        <p:nvGrpSpPr>
          <p:cNvPr id="24" name="Gruppieren 23"/>
          <p:cNvGrpSpPr/>
          <p:nvPr/>
        </p:nvGrpSpPr>
        <p:grpSpPr>
          <a:xfrm>
            <a:off x="5576476" y="2130373"/>
            <a:ext cx="879475" cy="661987"/>
            <a:chOff x="5576476" y="2130373"/>
            <a:chExt cx="879475" cy="661987"/>
          </a:xfrm>
        </p:grpSpPr>
        <p:sp>
          <p:nvSpPr>
            <p:cNvPr id="30" name="Flowchart: Magnetic Disk 29"/>
            <p:cNvSpPr/>
            <p:nvPr/>
          </p:nvSpPr>
          <p:spPr>
            <a:xfrm>
              <a:off x="5576476" y="2130373"/>
              <a:ext cx="879475" cy="661987"/>
            </a:xfrm>
            <a:prstGeom prst="flowChartMagneticDisk">
              <a:avLst/>
            </a:prstGeom>
            <a:solidFill>
              <a:schemeClr val="accent1">
                <a:alpha val="58000"/>
              </a:schemeClr>
            </a:solidFill>
            <a:ln>
              <a:solidFill>
                <a:schemeClr val="accent1">
                  <a:shade val="50000"/>
                  <a:alpha val="16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a:p>
          </p:txBody>
        </p:sp>
        <p:grpSp>
          <p:nvGrpSpPr>
            <p:cNvPr id="23" name="Gruppieren 22"/>
            <p:cNvGrpSpPr/>
            <p:nvPr/>
          </p:nvGrpSpPr>
          <p:grpSpPr>
            <a:xfrm>
              <a:off x="5666993" y="2417368"/>
              <a:ext cx="708025" cy="285750"/>
              <a:chOff x="5395536" y="2935843"/>
              <a:chExt cx="708025" cy="285750"/>
            </a:xfrm>
          </p:grpSpPr>
          <p:pic>
            <p:nvPicPr>
              <p:cNvPr id="11305" name="Picture 56"/>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841624" y="2935843"/>
                <a:ext cx="261937" cy="26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306" name="Picture 5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395536" y="2946955"/>
                <a:ext cx="274638"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cxnSp>
        <p:nvCxnSpPr>
          <p:cNvPr id="49" name="Straight Arrow Connector 48"/>
          <p:cNvCxnSpPr>
            <a:stCxn id="30" idx="3"/>
            <a:endCxn id="48" idx="0"/>
          </p:cNvCxnSpPr>
          <p:nvPr/>
        </p:nvCxnSpPr>
        <p:spPr>
          <a:xfrm flipH="1">
            <a:off x="5588607" y="2792360"/>
            <a:ext cx="427607" cy="858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uppieren 24"/>
          <p:cNvGrpSpPr/>
          <p:nvPr/>
        </p:nvGrpSpPr>
        <p:grpSpPr>
          <a:xfrm>
            <a:off x="3836576" y="2117673"/>
            <a:ext cx="508000" cy="612775"/>
            <a:chOff x="3836576" y="2117673"/>
            <a:chExt cx="508000" cy="612775"/>
          </a:xfrm>
        </p:grpSpPr>
        <p:sp>
          <p:nvSpPr>
            <p:cNvPr id="29" name="Rounded Rectangle 28"/>
            <p:cNvSpPr/>
            <p:nvPr/>
          </p:nvSpPr>
          <p:spPr>
            <a:xfrm>
              <a:off x="3836576" y="2117673"/>
              <a:ext cx="508000" cy="612775"/>
            </a:xfrm>
            <a:prstGeom prst="roundRect">
              <a:avLst/>
            </a:prstGeom>
            <a:gradFill>
              <a:gsLst>
                <a:gs pos="0">
                  <a:schemeClr val="accent1">
                    <a:lumMod val="110000"/>
                    <a:satMod val="105000"/>
                    <a:tint val="67000"/>
                    <a:alpha val="0"/>
                  </a:schemeClr>
                </a:gs>
                <a:gs pos="5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anchor="ctr"/>
            <a:lstStyle/>
            <a:p>
              <a:pPr algn="ctr" eaLnBrk="1" hangingPunct="1">
                <a:lnSpc>
                  <a:spcPct val="90000"/>
                </a:lnSpc>
                <a:defRPr/>
              </a:pPr>
              <a:endParaRPr lang="en-US">
                <a:solidFill>
                  <a:schemeClr val="dk1">
                    <a:alpha val="57000"/>
                  </a:schemeClr>
                </a:solidFill>
              </a:endParaRPr>
            </a:p>
          </p:txBody>
        </p:sp>
        <p:pic>
          <p:nvPicPr>
            <p:cNvPr id="11311" name="Picture 34"/>
            <p:cNvPicPr>
              <a:picLocks noChangeAspect="1" noChangeArrowheads="1"/>
            </p:cNvPicPr>
            <p:nvPr/>
          </p:nvPicPr>
          <p:blipFill>
            <a:blip r:embed="rId14">
              <a:clrChange>
                <a:clrFrom>
                  <a:srgbClr val="FFFFFF"/>
                </a:clrFrom>
                <a:clrTo>
                  <a:srgbClr val="FFFFFF">
                    <a:alpha val="0"/>
                  </a:srgbClr>
                </a:clrTo>
              </a:clrChange>
              <a:lum bright="-40000"/>
              <a:grayscl/>
              <a:extLst>
                <a:ext uri="{28A0092B-C50C-407E-A947-70E740481C1C}">
                  <a14:useLocalDpi xmlns:a14="http://schemas.microsoft.com/office/drawing/2010/main" val="0"/>
                </a:ext>
              </a:extLst>
            </a:blip>
            <a:srcRect/>
            <a:stretch>
              <a:fillRect/>
            </a:stretch>
          </p:blipFill>
          <p:spPr bwMode="auto">
            <a:xfrm>
              <a:off x="3929133" y="2236864"/>
              <a:ext cx="314325" cy="4365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cxnSp>
        <p:nvCxnSpPr>
          <p:cNvPr id="5" name="Gerade Verbindung mit Pfeil 4"/>
          <p:cNvCxnSpPr/>
          <p:nvPr/>
        </p:nvCxnSpPr>
        <p:spPr bwMode="auto">
          <a:xfrm flipH="1" flipV="1">
            <a:off x="5972592" y="1537255"/>
            <a:ext cx="69057" cy="87453"/>
          </a:xfrm>
          <a:prstGeom prst="straightConnector1">
            <a:avLst/>
          </a:prstGeom>
          <a:noFill/>
          <a:ln>
            <a:no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0" name="Gerade Verbindung mit Pfeil 59"/>
          <p:cNvCxnSpPr>
            <a:stCxn id="58" idx="2"/>
            <a:endCxn id="30" idx="1"/>
          </p:cNvCxnSpPr>
          <p:nvPr/>
        </p:nvCxnSpPr>
        <p:spPr bwMode="auto">
          <a:xfrm>
            <a:off x="5537148" y="1651272"/>
            <a:ext cx="479066" cy="479101"/>
          </a:xfrm>
          <a:prstGeom prst="straightConnector1">
            <a:avLst/>
          </a:prstGeom>
          <a:ln w="9525">
            <a:tailEnd type="triangle"/>
          </a:ln>
          <a:extLst/>
        </p:spPr>
        <p:style>
          <a:lnRef idx="1">
            <a:schemeClr val="dk1"/>
          </a:lnRef>
          <a:fillRef idx="0">
            <a:schemeClr val="dk1"/>
          </a:fillRef>
          <a:effectRef idx="0">
            <a:schemeClr val="dk1"/>
          </a:effectRef>
          <a:fontRef idx="minor">
            <a:schemeClr val="tx1"/>
          </a:fontRef>
        </p:style>
      </p:cxnSp>
      <p:cxnSp>
        <p:nvCxnSpPr>
          <p:cNvPr id="7" name="Gerade Verbindung mit Pfeil 6"/>
          <p:cNvCxnSpPr>
            <a:stCxn id="53" idx="2"/>
            <a:endCxn id="30" idx="1"/>
          </p:cNvCxnSpPr>
          <p:nvPr/>
        </p:nvCxnSpPr>
        <p:spPr bwMode="auto">
          <a:xfrm flipH="1">
            <a:off x="6016214" y="1678251"/>
            <a:ext cx="462232" cy="452122"/>
          </a:xfrm>
          <a:prstGeom prst="straightConnector1">
            <a:avLst/>
          </a:prstGeom>
          <a:ln w="9525">
            <a:tailEnd type="triangle"/>
          </a:ln>
          <a:extLst/>
        </p:spPr>
        <p:style>
          <a:lnRef idx="1">
            <a:schemeClr val="dk1"/>
          </a:lnRef>
          <a:fillRef idx="0">
            <a:schemeClr val="dk1"/>
          </a:fillRef>
          <a:effectRef idx="0">
            <a:schemeClr val="dk1"/>
          </a:effectRef>
          <a:fontRef idx="minor">
            <a:schemeClr val="tx1"/>
          </a:fontRef>
        </p:style>
      </p:cxnSp>
      <p:pic>
        <p:nvPicPr>
          <p:cNvPr id="53" name="Picture 5"/>
          <p:cNvPicPr>
            <a:picLocks noChangeAspect="1"/>
          </p:cNvPicPr>
          <p:nvPr/>
        </p:nvPicPr>
        <p:blipFill rotWithShape="1">
          <a:blip r:embed="rId15">
            <a:extLst>
              <a:ext uri="{28A0092B-C50C-407E-A947-70E740481C1C}">
                <a14:useLocalDpi xmlns:a14="http://schemas.microsoft.com/office/drawing/2010/main" val="0"/>
              </a:ext>
            </a:extLst>
          </a:blip>
          <a:srcRect r="76028" b="17009"/>
          <a:stretch/>
        </p:blipFill>
        <p:spPr bwMode="auto">
          <a:xfrm>
            <a:off x="6190863" y="1109330"/>
            <a:ext cx="575165" cy="5689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0" name="Gruppieren 19"/>
          <p:cNvGrpSpPr/>
          <p:nvPr/>
        </p:nvGrpSpPr>
        <p:grpSpPr>
          <a:xfrm>
            <a:off x="5087399" y="924417"/>
            <a:ext cx="978153" cy="726855"/>
            <a:chOff x="5087399" y="924417"/>
            <a:chExt cx="978153" cy="726855"/>
          </a:xfrm>
        </p:grpSpPr>
        <p:pic>
          <p:nvPicPr>
            <p:cNvPr id="58" name="Picture 12" descr="BigInsights-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82857" y="1154428"/>
              <a:ext cx="508581" cy="496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hteck 7"/>
            <p:cNvSpPr/>
            <p:nvPr/>
          </p:nvSpPr>
          <p:spPr>
            <a:xfrm>
              <a:off x="5087399" y="924417"/>
              <a:ext cx="978153" cy="276999"/>
            </a:xfrm>
            <a:prstGeom prst="rect">
              <a:avLst/>
            </a:prstGeom>
          </p:spPr>
          <p:txBody>
            <a:bodyPr wrap="none">
              <a:spAutoFit/>
            </a:bodyPr>
            <a:lstStyle/>
            <a:p>
              <a:r>
                <a:rPr lang="en-US" sz="1200" dirty="0" err="1" smtClean="0">
                  <a:latin typeface="Lubalin Book" pitchFamily="50" charset="0"/>
                </a:rPr>
                <a:t>BigInsights</a:t>
              </a:r>
              <a:r>
                <a:rPr lang="en-US" sz="1200" dirty="0" smtClean="0">
                  <a:latin typeface="Lubalin Book" pitchFamily="50" charset="0"/>
                </a:rPr>
                <a:t> </a:t>
              </a:r>
              <a:endParaRPr lang="en-US" sz="1200" dirty="0"/>
            </a:p>
          </p:txBody>
        </p:sp>
      </p:grpSp>
      <p:cxnSp>
        <p:nvCxnSpPr>
          <p:cNvPr id="62" name="Elbow Connector 39"/>
          <p:cNvCxnSpPr>
            <a:stCxn id="11294" idx="2"/>
            <a:endCxn id="11271" idx="3"/>
          </p:cNvCxnSpPr>
          <p:nvPr/>
        </p:nvCxnSpPr>
        <p:spPr>
          <a:xfrm rot="5400000">
            <a:off x="3654412" y="2487853"/>
            <a:ext cx="1903365" cy="298041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grpSp>
        <p:nvGrpSpPr>
          <p:cNvPr id="21" name="Gruppieren 20"/>
          <p:cNvGrpSpPr/>
          <p:nvPr/>
        </p:nvGrpSpPr>
        <p:grpSpPr>
          <a:xfrm>
            <a:off x="4130749" y="999525"/>
            <a:ext cx="756938" cy="731278"/>
            <a:chOff x="4126494" y="1056469"/>
            <a:chExt cx="756938" cy="731278"/>
          </a:xfrm>
        </p:grpSpPr>
        <p:pic>
          <p:nvPicPr>
            <p:cNvPr id="61" name="Picture 6" descr="Stream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246362" y="1290947"/>
              <a:ext cx="499639" cy="49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 name="Rechteck 62"/>
            <p:cNvSpPr/>
            <p:nvPr/>
          </p:nvSpPr>
          <p:spPr>
            <a:xfrm>
              <a:off x="4126494" y="1056469"/>
              <a:ext cx="756938" cy="276999"/>
            </a:xfrm>
            <a:prstGeom prst="rect">
              <a:avLst/>
            </a:prstGeom>
          </p:spPr>
          <p:txBody>
            <a:bodyPr wrap="none">
              <a:spAutoFit/>
            </a:bodyPr>
            <a:lstStyle/>
            <a:p>
              <a:r>
                <a:rPr lang="en-US" sz="1200" dirty="0" smtClean="0">
                  <a:latin typeface="Lubalin Book" pitchFamily="50" charset="0"/>
                </a:rPr>
                <a:t>Streams</a:t>
              </a:r>
            </a:p>
          </p:txBody>
        </p:sp>
      </p:grpSp>
      <p:cxnSp>
        <p:nvCxnSpPr>
          <p:cNvPr id="64" name="Gerade Verbindung mit Pfeil 63"/>
          <p:cNvCxnSpPr>
            <a:stCxn id="61" idx="2"/>
            <a:endCxn id="33" idx="0"/>
          </p:cNvCxnSpPr>
          <p:nvPr/>
        </p:nvCxnSpPr>
        <p:spPr bwMode="auto">
          <a:xfrm>
            <a:off x="4500437" y="1730803"/>
            <a:ext cx="447389" cy="396395"/>
          </a:xfrm>
          <a:prstGeom prst="straightConnector1">
            <a:avLst/>
          </a:prstGeom>
          <a:ln w="9525">
            <a:tailEnd type="triangle"/>
          </a:ln>
          <a:extLst/>
        </p:spPr>
        <p:style>
          <a:lnRef idx="1">
            <a:schemeClr val="dk1"/>
          </a:lnRef>
          <a:fillRef idx="0">
            <a:schemeClr val="dk1"/>
          </a:fillRef>
          <a:effectRef idx="0">
            <a:schemeClr val="dk1"/>
          </a:effectRef>
          <a:fontRef idx="minor">
            <a:schemeClr val="tx1"/>
          </a:fontRef>
        </p:style>
      </p:cxnSp>
      <p:grpSp>
        <p:nvGrpSpPr>
          <p:cNvPr id="6" name="Gruppieren 5"/>
          <p:cNvGrpSpPr/>
          <p:nvPr/>
        </p:nvGrpSpPr>
        <p:grpSpPr>
          <a:xfrm>
            <a:off x="3808713" y="2729515"/>
            <a:ext cx="4189413" cy="471190"/>
            <a:chOff x="3544511" y="2143680"/>
            <a:chExt cx="4189413" cy="471190"/>
          </a:xfrm>
        </p:grpSpPr>
        <p:sp>
          <p:nvSpPr>
            <p:cNvPr id="11291" name="TextBox 30"/>
            <p:cNvSpPr txBox="1">
              <a:spLocks noChangeArrowheads="1"/>
            </p:cNvSpPr>
            <p:nvPr/>
          </p:nvSpPr>
          <p:spPr bwMode="auto">
            <a:xfrm>
              <a:off x="3544511" y="2143680"/>
              <a:ext cx="76835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r>
                <a:rPr lang="de-DE" altLang="en-US" sz="1200" b="1" dirty="0">
                  <a:solidFill>
                    <a:schemeClr val="tx1"/>
                  </a:solidFill>
                  <a:latin typeface="Calibri" panose="020F0502020204030204" pitchFamily="34" charset="0"/>
                </a:rPr>
                <a:t>Gateway</a:t>
              </a:r>
              <a:endParaRPr lang="en-US" altLang="en-US" sz="1200" b="1" dirty="0">
                <a:solidFill>
                  <a:schemeClr val="tx1"/>
                </a:solidFill>
                <a:latin typeface="Calibri" panose="020F0502020204030204" pitchFamily="34" charset="0"/>
              </a:endParaRPr>
            </a:p>
          </p:txBody>
        </p:sp>
        <p:sp>
          <p:nvSpPr>
            <p:cNvPr id="11293" name="TextBox 32"/>
            <p:cNvSpPr txBox="1">
              <a:spLocks noChangeArrowheads="1"/>
            </p:cNvSpPr>
            <p:nvPr/>
          </p:nvSpPr>
          <p:spPr bwMode="auto">
            <a:xfrm>
              <a:off x="4401761" y="2153205"/>
              <a:ext cx="80803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r>
                <a:rPr lang="en-US" altLang="en-US" sz="1200" b="1" dirty="0" smtClean="0">
                  <a:solidFill>
                    <a:schemeClr val="tx1"/>
                  </a:solidFill>
                  <a:latin typeface="Calibri" panose="020F0502020204030204" pitchFamily="34" charset="0"/>
                </a:rPr>
                <a:t>Real-time</a:t>
              </a:r>
              <a:br>
                <a:rPr lang="en-US" altLang="en-US" sz="1200" b="1" dirty="0" smtClean="0">
                  <a:solidFill>
                    <a:schemeClr val="tx1"/>
                  </a:solidFill>
                  <a:latin typeface="Calibri" panose="020F0502020204030204" pitchFamily="34" charset="0"/>
                </a:rPr>
              </a:br>
              <a:r>
                <a:rPr lang="en-US" altLang="en-US" sz="1200" b="1" dirty="0" smtClean="0">
                  <a:solidFill>
                    <a:schemeClr val="tx1"/>
                  </a:solidFill>
                  <a:latin typeface="Calibri" panose="020F0502020204030204" pitchFamily="34" charset="0"/>
                </a:rPr>
                <a:t>Analytics</a:t>
              </a:r>
            </a:p>
          </p:txBody>
        </p:sp>
        <p:cxnSp>
          <p:nvCxnSpPr>
            <p:cNvPr id="36" name="Straight Arrow Connector 35"/>
            <p:cNvCxnSpPr/>
            <p:nvPr/>
          </p:nvCxnSpPr>
          <p:spPr>
            <a:xfrm>
              <a:off x="4223263" y="2290291"/>
              <a:ext cx="21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359553" y="2305508"/>
              <a:ext cx="2667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5132765" y="2296267"/>
              <a:ext cx="21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94" name="TextBox 33"/>
            <p:cNvSpPr txBox="1">
              <a:spLocks noChangeArrowheads="1"/>
            </p:cNvSpPr>
            <p:nvPr/>
          </p:nvSpPr>
          <p:spPr bwMode="auto">
            <a:xfrm>
              <a:off x="5260599" y="2164318"/>
              <a:ext cx="1143000" cy="276225"/>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algn="ctr" eaLnBrk="1" hangingPunct="1"/>
              <a:r>
                <a:rPr lang="en-US" altLang="en-US" sz="1200" b="1" dirty="0" smtClean="0">
                  <a:ln w="6350">
                    <a:noFill/>
                  </a:ln>
                  <a:solidFill>
                    <a:schemeClr val="tx1"/>
                  </a:solidFill>
                  <a:latin typeface="Calibri" panose="020F0502020204030204" pitchFamily="34" charset="0"/>
                </a:rPr>
                <a:t>Data storage</a:t>
              </a:r>
              <a:endParaRPr lang="en-US" altLang="en-US" sz="1200" b="1" dirty="0">
                <a:ln w="6350">
                  <a:noFill/>
                </a:ln>
                <a:solidFill>
                  <a:schemeClr val="tx1"/>
                </a:solidFill>
                <a:latin typeface="Calibri" panose="020F0502020204030204" pitchFamily="34" charset="0"/>
              </a:endParaRPr>
            </a:p>
          </p:txBody>
        </p:sp>
        <p:sp>
          <p:nvSpPr>
            <p:cNvPr id="11298" name="TextBox 40"/>
            <p:cNvSpPr txBox="1">
              <a:spLocks noChangeArrowheads="1"/>
            </p:cNvSpPr>
            <p:nvPr/>
          </p:nvSpPr>
          <p:spPr bwMode="auto">
            <a:xfrm>
              <a:off x="6641724" y="2183368"/>
              <a:ext cx="10922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r>
                <a:rPr lang="de-DE" altLang="en-US" sz="1200" b="1" dirty="0" smtClean="0">
                  <a:solidFill>
                    <a:schemeClr val="tx1"/>
                  </a:solidFill>
                  <a:latin typeface="Calibri" panose="020F0502020204030204" pitchFamily="34" charset="0"/>
                </a:rPr>
                <a:t>Evaluation</a:t>
              </a:r>
              <a:endParaRPr lang="en-US" altLang="en-US" sz="1200" b="1" dirty="0">
                <a:solidFill>
                  <a:schemeClr val="tx1"/>
                </a:solidFill>
                <a:latin typeface="Calibri" panose="020F0502020204030204" pitchFamily="34" charset="0"/>
              </a:endParaRPr>
            </a:p>
          </p:txBody>
        </p:sp>
      </p:grpSp>
      <p:grpSp>
        <p:nvGrpSpPr>
          <p:cNvPr id="39" name="Gruppieren 38"/>
          <p:cNvGrpSpPr/>
          <p:nvPr/>
        </p:nvGrpSpPr>
        <p:grpSpPr>
          <a:xfrm>
            <a:off x="5268167" y="3650608"/>
            <a:ext cx="735352" cy="894536"/>
            <a:chOff x="5691149" y="3669268"/>
            <a:chExt cx="735352" cy="894536"/>
          </a:xfrm>
        </p:grpSpPr>
        <p:sp>
          <p:nvSpPr>
            <p:cNvPr id="11309" name="TextBox 68"/>
            <p:cNvSpPr txBox="1">
              <a:spLocks noChangeArrowheads="1"/>
            </p:cNvSpPr>
            <p:nvPr/>
          </p:nvSpPr>
          <p:spPr bwMode="auto">
            <a:xfrm>
              <a:off x="5691149" y="4286805"/>
              <a:ext cx="73535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r>
                <a:rPr lang="de-DE" altLang="en-US" sz="1200" b="1" dirty="0" smtClean="0">
                  <a:solidFill>
                    <a:schemeClr val="tx1"/>
                  </a:solidFill>
                  <a:latin typeface="Calibri" panose="020F0502020204030204" pitchFamily="34" charset="0"/>
                </a:rPr>
                <a:t>Archive</a:t>
              </a:r>
              <a:endParaRPr lang="en-US" altLang="en-US" sz="1200" b="1" dirty="0">
                <a:solidFill>
                  <a:schemeClr val="tx1"/>
                </a:solidFill>
                <a:latin typeface="Calibri" panose="020F0502020204030204" pitchFamily="34" charset="0"/>
              </a:endParaRPr>
            </a:p>
          </p:txBody>
        </p:sp>
        <p:grpSp>
          <p:nvGrpSpPr>
            <p:cNvPr id="26" name="Gruppieren 25"/>
            <p:cNvGrpSpPr/>
            <p:nvPr/>
          </p:nvGrpSpPr>
          <p:grpSpPr>
            <a:xfrm>
              <a:off x="5757589" y="3669268"/>
              <a:ext cx="508000" cy="612775"/>
              <a:chOff x="5533649" y="3669268"/>
              <a:chExt cx="508000" cy="612775"/>
            </a:xfrm>
          </p:grpSpPr>
          <p:sp>
            <p:nvSpPr>
              <p:cNvPr id="48" name="Rounded Rectangle 47"/>
              <p:cNvSpPr/>
              <p:nvPr/>
            </p:nvSpPr>
            <p:spPr>
              <a:xfrm>
                <a:off x="5533649" y="3669268"/>
                <a:ext cx="508000" cy="612775"/>
              </a:xfrm>
              <a:prstGeom prst="roundRect">
                <a:avLst/>
              </a:prstGeom>
              <a:gradFill>
                <a:gsLst>
                  <a:gs pos="0">
                    <a:schemeClr val="accent1">
                      <a:lumMod val="110000"/>
                      <a:satMod val="105000"/>
                      <a:tint val="67000"/>
                      <a:alpha val="0"/>
                    </a:schemeClr>
                  </a:gs>
                  <a:gs pos="5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anchor="ctr"/>
              <a:lstStyle/>
              <a:p>
                <a:pPr algn="ctr" eaLnBrk="1" hangingPunct="1">
                  <a:lnSpc>
                    <a:spcPct val="90000"/>
                  </a:lnSpc>
                  <a:defRPr/>
                </a:pPr>
                <a:endParaRPr lang="en-US">
                  <a:solidFill>
                    <a:schemeClr val="dk1">
                      <a:alpha val="57000"/>
                    </a:schemeClr>
                  </a:solidFill>
                </a:endParaRPr>
              </a:p>
            </p:txBody>
          </p:sp>
          <p:pic>
            <p:nvPicPr>
              <p:cNvPr id="51" name="Picture 134"/>
              <p:cNvPicPr>
                <a:picLocks noChangeAspect="1"/>
              </p:cNvPicPr>
              <p:nvPr/>
            </p:nvPicPr>
            <p:blipFill>
              <a:blip r:embed="rId18"/>
              <a:srcRect/>
              <a:stretch>
                <a:fillRect/>
              </a:stretch>
            </p:blipFill>
            <p:spPr bwMode="auto">
              <a:xfrm>
                <a:off x="5643186" y="3928030"/>
                <a:ext cx="277813" cy="185738"/>
              </a:xfrm>
              <a:prstGeom prst="rect">
                <a:avLst/>
              </a:prstGeom>
              <a:solidFill>
                <a:schemeClr val="accent1">
                  <a:lumMod val="40000"/>
                  <a:lumOff val="60000"/>
                </a:schemeClr>
              </a:solidFill>
              <a:ln w="9525">
                <a:noFill/>
                <a:miter lim="800000"/>
                <a:headEnd/>
                <a:tailEnd/>
              </a:ln>
            </p:spPr>
          </p:pic>
        </p:grpSp>
      </p:grpSp>
    </p:spTree>
    <p:extLst>
      <p:ext uri="{BB962C8B-B14F-4D97-AF65-F5344CB8AC3E}">
        <p14:creationId xmlns:p14="http://schemas.microsoft.com/office/powerpoint/2010/main" val="236783555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How does the data look in Cloudant?</a:t>
            </a:r>
            <a:endParaRPr lang="en-US" dirty="0"/>
          </a:p>
        </p:txBody>
      </p:sp>
      <p:sp>
        <p:nvSpPr>
          <p:cNvPr id="5" name="Inhaltsplatzhalter 4"/>
          <p:cNvSpPr>
            <a:spLocks noGrp="1"/>
          </p:cNvSpPr>
          <p:nvPr>
            <p:ph idx="1"/>
          </p:nvPr>
        </p:nvSpPr>
        <p:spPr>
          <a:xfrm>
            <a:off x="266700" y="1397000"/>
            <a:ext cx="3145264" cy="4972050"/>
          </a:xfrm>
        </p:spPr>
        <p:txBody>
          <a:bodyPr/>
          <a:lstStyle/>
          <a:p>
            <a:r>
              <a:rPr lang="en-US" dirty="0" smtClean="0"/>
              <a:t>Only necessary data is saved in Cloudant to reduce general file size</a:t>
            </a:r>
            <a:br>
              <a:rPr lang="en-US" dirty="0" smtClean="0"/>
            </a:br>
            <a:endParaRPr lang="en-US" dirty="0" smtClean="0"/>
          </a:p>
          <a:p>
            <a:r>
              <a:rPr lang="en-US" dirty="0" smtClean="0"/>
              <a:t>GeoSpatial data is saved as GeoJSON standard by OGC</a:t>
            </a:r>
            <a:br>
              <a:rPr lang="en-US" dirty="0" smtClean="0"/>
            </a:br>
            <a:endParaRPr lang="en-US" dirty="0" smtClean="0"/>
          </a:p>
          <a:p>
            <a:r>
              <a:rPr lang="en-US" dirty="0" smtClean="0"/>
              <a:t>Speed and Event type is the only additional information needed</a:t>
            </a:r>
          </a:p>
          <a:p>
            <a:endParaRPr lang="en-US" dirty="0" smtClean="0"/>
          </a:p>
        </p:txBody>
      </p:sp>
      <p:pic>
        <p:nvPicPr>
          <p:cNvPr id="6" name="Inhaltsplatzhalt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411964" y="1508003"/>
            <a:ext cx="5473981" cy="47500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916693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Overview </a:t>
            </a:r>
            <a:r>
              <a:rPr lang="en-US" dirty="0" err="1" smtClean="0"/>
              <a:t>Geomap</a:t>
            </a:r>
            <a:r>
              <a:rPr lang="en-US" dirty="0" smtClean="0"/>
              <a:t> demo</a:t>
            </a:r>
            <a:endParaRPr lang="en-US" dirty="0"/>
          </a:p>
        </p:txBody>
      </p:sp>
      <p:sp>
        <p:nvSpPr>
          <p:cNvPr id="9" name="Inhaltsplatzhalter 8"/>
          <p:cNvSpPr>
            <a:spLocks noGrp="1"/>
          </p:cNvSpPr>
          <p:nvPr>
            <p:ph idx="1"/>
          </p:nvPr>
        </p:nvSpPr>
        <p:spPr/>
        <p:txBody>
          <a:bodyPr/>
          <a:lstStyle/>
          <a:p>
            <a:r>
              <a:rPr lang="en-US" dirty="0" smtClean="0"/>
              <a:t>Used tools:</a:t>
            </a:r>
          </a:p>
          <a:p>
            <a:pPr lvl="1">
              <a:buFont typeface="Courier New" charset="0"/>
              <a:buChar char="o"/>
            </a:pPr>
            <a:r>
              <a:rPr lang="en-US" dirty="0" smtClean="0"/>
              <a:t>HTML5, </a:t>
            </a:r>
            <a:r>
              <a:rPr lang="en-US" dirty="0" err="1" smtClean="0"/>
              <a:t>JQuery</a:t>
            </a:r>
            <a:endParaRPr lang="en-US" dirty="0" smtClean="0"/>
          </a:p>
          <a:p>
            <a:pPr lvl="1">
              <a:buFont typeface="Courier New" charset="0"/>
              <a:buChar char="o"/>
            </a:pPr>
            <a:r>
              <a:rPr lang="en-US" dirty="0" smtClean="0"/>
              <a:t>Leaflet Map (+ Leaflet Draw)</a:t>
            </a:r>
          </a:p>
          <a:p>
            <a:pPr marL="0" indent="-49212">
              <a:buNone/>
            </a:pPr>
            <a:endParaRPr lang="en-US" dirty="0" smtClean="0"/>
          </a:p>
          <a:p>
            <a:pPr marL="236538" indent="-285750"/>
            <a:r>
              <a:rPr lang="en-US" dirty="0" smtClean="0"/>
              <a:t>Benefits by Cloudant:</a:t>
            </a:r>
          </a:p>
          <a:p>
            <a:pPr lvl="1">
              <a:buFont typeface="Courier New" charset="0"/>
              <a:buChar char="o"/>
            </a:pPr>
            <a:r>
              <a:rPr lang="en-US" dirty="0" smtClean="0"/>
              <a:t>Complex Geospatial queries</a:t>
            </a:r>
          </a:p>
          <a:p>
            <a:pPr lvl="1">
              <a:buFont typeface="Courier New" charset="0"/>
              <a:buChar char="o"/>
            </a:pPr>
            <a:r>
              <a:rPr lang="en-US" dirty="0" smtClean="0"/>
              <a:t>Native use of GeoJSON in Leaflet</a:t>
            </a:r>
          </a:p>
          <a:p>
            <a:pPr lvl="1">
              <a:buFont typeface="Courier New" charset="0"/>
              <a:buChar char="o"/>
            </a:pPr>
            <a:r>
              <a:rPr lang="en-US" dirty="0" smtClean="0"/>
              <a:t>Storing unstructured data</a:t>
            </a:r>
          </a:p>
        </p:txBody>
      </p:sp>
      <p:pic>
        <p:nvPicPr>
          <p:cNvPr id="10" name="Inhaltsplatzhalter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4042035" y="1351280"/>
            <a:ext cx="4768590" cy="4972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342614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Geospatial queries</a:t>
            </a:r>
          </a:p>
        </p:txBody>
      </p:sp>
      <p:sp>
        <p:nvSpPr>
          <p:cNvPr id="5" name="Inhaltsplatzhalter 4"/>
          <p:cNvSpPr>
            <a:spLocks noGrp="1"/>
          </p:cNvSpPr>
          <p:nvPr>
            <p:ph idx="1"/>
          </p:nvPr>
        </p:nvSpPr>
        <p:spPr>
          <a:xfrm>
            <a:off x="266700" y="1397000"/>
            <a:ext cx="4404827" cy="4972050"/>
          </a:xfrm>
        </p:spPr>
        <p:txBody>
          <a:bodyPr/>
          <a:lstStyle/>
          <a:p>
            <a:r>
              <a:rPr lang="en-US" dirty="0" smtClean="0"/>
              <a:t>Query Routes by any Geospatial Query:</a:t>
            </a:r>
          </a:p>
          <a:p>
            <a:pPr lvl="1">
              <a:buFont typeface="Courier New" charset="0"/>
              <a:buChar char="o"/>
            </a:pPr>
            <a:r>
              <a:rPr lang="en-US" dirty="0" smtClean="0"/>
              <a:t>Simple </a:t>
            </a:r>
            <a:r>
              <a:rPr lang="en-US" dirty="0" smtClean="0"/>
              <a:t>Bounding </a:t>
            </a:r>
            <a:r>
              <a:rPr lang="en-US" dirty="0" smtClean="0"/>
              <a:t>Boxes</a:t>
            </a:r>
          </a:p>
          <a:p>
            <a:pPr lvl="1">
              <a:buFont typeface="Courier New" charset="0"/>
              <a:buChar char="o"/>
            </a:pPr>
            <a:r>
              <a:rPr lang="en-US" dirty="0" smtClean="0"/>
              <a:t>To highly complex polygons</a:t>
            </a:r>
            <a:endParaRPr lang="en-US" dirty="0"/>
          </a:p>
        </p:txBody>
      </p:sp>
      <p:pic>
        <p:nvPicPr>
          <p:cNvPr id="6" name="Inhaltsplatzhalter 3"/>
          <p:cNvPicPr>
            <a:picLocks noChangeAspect="1"/>
          </p:cNvPicPr>
          <p:nvPr/>
        </p:nvPicPr>
        <p:blipFill rotWithShape="1">
          <a:blip r:embed="rId2" cstate="print">
            <a:extLst>
              <a:ext uri="{28A0092B-C50C-407E-A947-70E740481C1C}">
                <a14:useLocalDpi xmlns:a14="http://schemas.microsoft.com/office/drawing/2010/main" val="0"/>
              </a:ext>
            </a:extLst>
          </a:blip>
          <a:srcRect r="34428"/>
          <a:stretch/>
        </p:blipFill>
        <p:spPr bwMode="auto">
          <a:xfrm>
            <a:off x="4942364" y="1397000"/>
            <a:ext cx="3915497" cy="4972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783977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Geospatial queries</a:t>
            </a:r>
          </a:p>
        </p:txBody>
      </p:sp>
      <p:sp>
        <p:nvSpPr>
          <p:cNvPr id="7" name="Inhaltsplatzhalter 6"/>
          <p:cNvSpPr>
            <a:spLocks noGrp="1"/>
          </p:cNvSpPr>
          <p:nvPr>
            <p:ph idx="1"/>
          </p:nvPr>
        </p:nvSpPr>
        <p:spPr>
          <a:xfrm>
            <a:off x="266700" y="1397000"/>
            <a:ext cx="3583733" cy="4972050"/>
          </a:xfrm>
        </p:spPr>
        <p:txBody>
          <a:bodyPr/>
          <a:lstStyle/>
          <a:p>
            <a:r>
              <a:rPr lang="en-US" dirty="0" smtClean="0"/>
              <a:t>Query the Route by pressing the position marker (or by choosing it in the dropdown)</a:t>
            </a:r>
          </a:p>
          <a:p>
            <a:endParaRPr lang="en-US" dirty="0" smtClean="0"/>
          </a:p>
          <a:p>
            <a:r>
              <a:rPr lang="en-US" dirty="0" smtClean="0"/>
              <a:t>GeoJSON gets queried and automatically displayed by Leaflet Maps</a:t>
            </a:r>
          </a:p>
          <a:p>
            <a:endParaRPr lang="en-US" dirty="0"/>
          </a:p>
          <a:p>
            <a:r>
              <a:rPr lang="en-US" dirty="0" smtClean="0"/>
              <a:t>Display additional Information for each Geo-Location by querying Cloudant or a slower data store which stores all data</a:t>
            </a:r>
            <a:endParaRPr lang="en-US" dirty="0"/>
          </a:p>
        </p:txBody>
      </p:sp>
      <p:pic>
        <p:nvPicPr>
          <p:cNvPr id="8" name="Inhaltsplatzhalt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3928096" y="1397000"/>
            <a:ext cx="4964232" cy="4972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961980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Detailed information</a:t>
            </a:r>
            <a:endParaRPr lang="en-US" dirty="0"/>
          </a:p>
        </p:txBody>
      </p:sp>
      <p:pic>
        <p:nvPicPr>
          <p:cNvPr id="6" name="Bild 5" descr="Bildschirmfoto 2015-04-23 um 13.09.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519" y="1242515"/>
            <a:ext cx="3818850" cy="2181307"/>
          </a:xfrm>
          <a:prstGeom prst="rect">
            <a:avLst/>
          </a:prstGeom>
        </p:spPr>
      </p:pic>
      <p:pic>
        <p:nvPicPr>
          <p:cNvPr id="9" name="Bild 8" descr="Bildschirmfoto 2015-04-23 um 13.09.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097" y="3644715"/>
            <a:ext cx="4955948" cy="2743471"/>
          </a:xfrm>
          <a:prstGeom prst="rect">
            <a:avLst/>
          </a:prstGeom>
        </p:spPr>
      </p:pic>
      <p:pic>
        <p:nvPicPr>
          <p:cNvPr id="4" name="Bild 3" descr="Bildschirmfoto 2015-04-23 um 13.11.0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459" y="1483376"/>
            <a:ext cx="3886200" cy="1727200"/>
          </a:xfrm>
          <a:prstGeom prst="rect">
            <a:avLst/>
          </a:prstGeom>
        </p:spPr>
      </p:pic>
    </p:spTree>
    <p:extLst>
      <p:ext uri="{BB962C8B-B14F-4D97-AF65-F5344CB8AC3E}">
        <p14:creationId xmlns:p14="http://schemas.microsoft.com/office/powerpoint/2010/main" val="9132524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Geomap</a:t>
            </a:r>
            <a:r>
              <a:rPr lang="en-US" dirty="0"/>
              <a:t> demo</a:t>
            </a:r>
          </a:p>
        </p:txBody>
      </p:sp>
      <p:sp>
        <p:nvSpPr>
          <p:cNvPr id="5" name="Inhaltsplatzhalter 4"/>
          <p:cNvSpPr>
            <a:spLocks noGrp="1"/>
          </p:cNvSpPr>
          <p:nvPr>
            <p:ph idx="1"/>
          </p:nvPr>
        </p:nvSpPr>
        <p:spPr>
          <a:xfrm>
            <a:off x="266700" y="1397000"/>
            <a:ext cx="8542338" cy="705498"/>
          </a:xfrm>
        </p:spPr>
        <p:txBody>
          <a:bodyPr/>
          <a:lstStyle/>
          <a:p>
            <a:r>
              <a:rPr lang="en-US" dirty="0" smtClean="0"/>
              <a:t>See your Cloudant JSON responses and GeoJSON responses in a dropdown below the map the learn how to work with different response types</a:t>
            </a:r>
            <a:endParaRPr lang="en-US" dirty="0"/>
          </a:p>
        </p:txBody>
      </p:sp>
      <p:pic>
        <p:nvPicPr>
          <p:cNvPr id="6" name="Inhaltsplatzhalt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68287" y="4575875"/>
            <a:ext cx="8542338" cy="1848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Grafik 6"/>
          <p:cNvPicPr>
            <a:picLocks noChangeAspect="1"/>
          </p:cNvPicPr>
          <p:nvPr/>
        </p:nvPicPr>
        <p:blipFill rotWithShape="1">
          <a:blip r:embed="rId3">
            <a:extLst>
              <a:ext uri="{28A0092B-C50C-407E-A947-70E740481C1C}">
                <a14:useLocalDpi xmlns:a14="http://schemas.microsoft.com/office/drawing/2010/main" val="0"/>
              </a:ext>
            </a:extLst>
          </a:blip>
          <a:srcRect t="7597"/>
          <a:stretch/>
        </p:blipFill>
        <p:spPr>
          <a:xfrm>
            <a:off x="265113" y="2898711"/>
            <a:ext cx="8542800" cy="1788811"/>
          </a:xfrm>
          <a:prstGeom prst="rect">
            <a:avLst/>
          </a:prstGeom>
        </p:spPr>
      </p:pic>
    </p:spTree>
    <p:extLst>
      <p:ext uri="{BB962C8B-B14F-4D97-AF65-F5344CB8AC3E}">
        <p14:creationId xmlns:p14="http://schemas.microsoft.com/office/powerpoint/2010/main" val="2547806844"/>
      </p:ext>
    </p:extLst>
  </p:cSld>
  <p:clrMapOvr>
    <a:masterClrMapping/>
  </p:clrMapOvr>
  <p:transition>
    <p:fade/>
  </p:transition>
</p:sld>
</file>

<file path=ppt/theme/theme1.xml><?xml version="1.0" encoding="utf-8"?>
<a:theme xmlns:a="http://schemas.openxmlformats.org/drawingml/2006/main" name="Big_Data_&amp;_Analytics_Brand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Cloudant_extended-pitch</Template>
  <TotalTime>0</TotalTime>
  <Words>213</Words>
  <Application>Microsoft Macintosh PowerPoint</Application>
  <PresentationFormat>On-screen Show (4:3)</PresentationFormat>
  <Paragraphs>56</Paragraphs>
  <Slides>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Calibri</vt:lpstr>
      <vt:lpstr>Courier New</vt:lpstr>
      <vt:lpstr>Lubalin Book</vt:lpstr>
      <vt:lpstr>MS PGothic</vt:lpstr>
      <vt:lpstr>SimSun</vt:lpstr>
      <vt:lpstr>Symbol</vt:lpstr>
      <vt:lpstr>Wingdings</vt:lpstr>
      <vt:lpstr>Arial</vt:lpstr>
      <vt:lpstr>Big_Data_&amp;_Analytics_Brand_wht_template</vt:lpstr>
      <vt:lpstr>Cloudant Geomap Example explained</vt:lpstr>
      <vt:lpstr>The complete telematics solution</vt:lpstr>
      <vt:lpstr>How does the data look in Cloudant?</vt:lpstr>
      <vt:lpstr>Overview Geomap demo</vt:lpstr>
      <vt:lpstr>Geospatial queries</vt:lpstr>
      <vt:lpstr>Geospatial queries</vt:lpstr>
      <vt:lpstr>Detailed information</vt:lpstr>
      <vt:lpstr>Geomap demo</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Sebastian Moehn</dc:creator>
  <cp:lastModifiedBy>Sebastian Möhn</cp:lastModifiedBy>
  <cp:revision>13</cp:revision>
  <dcterms:created xsi:type="dcterms:W3CDTF">2015-03-03T11:10:44Z</dcterms:created>
  <dcterms:modified xsi:type="dcterms:W3CDTF">2016-06-13T13:25:05Z</dcterms:modified>
</cp:coreProperties>
</file>